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42"/>
  </p:handoutMasterIdLst>
  <p:sldIdLst>
    <p:sldId id="256" r:id="rId2"/>
    <p:sldId id="260" r:id="rId3"/>
    <p:sldId id="265" r:id="rId4"/>
    <p:sldId id="259" r:id="rId5"/>
    <p:sldId id="295" r:id="rId6"/>
    <p:sldId id="296" r:id="rId7"/>
    <p:sldId id="310" r:id="rId8"/>
    <p:sldId id="307" r:id="rId9"/>
    <p:sldId id="261" r:id="rId10"/>
    <p:sldId id="302" r:id="rId11"/>
    <p:sldId id="304" r:id="rId12"/>
    <p:sldId id="300" r:id="rId13"/>
    <p:sldId id="284" r:id="rId14"/>
    <p:sldId id="278" r:id="rId15"/>
    <p:sldId id="273" r:id="rId16"/>
    <p:sldId id="282" r:id="rId17"/>
    <p:sldId id="263" r:id="rId18"/>
    <p:sldId id="269" r:id="rId19"/>
    <p:sldId id="281" r:id="rId20"/>
    <p:sldId id="270" r:id="rId21"/>
    <p:sldId id="272" r:id="rId22"/>
    <p:sldId id="299" r:id="rId23"/>
    <p:sldId id="279" r:id="rId24"/>
    <p:sldId id="294" r:id="rId25"/>
    <p:sldId id="305" r:id="rId26"/>
    <p:sldId id="268" r:id="rId27"/>
    <p:sldId id="297" r:id="rId28"/>
    <p:sldId id="301" r:id="rId29"/>
    <p:sldId id="312" r:id="rId30"/>
    <p:sldId id="311" r:id="rId31"/>
    <p:sldId id="298" r:id="rId32"/>
    <p:sldId id="276" r:id="rId33"/>
    <p:sldId id="287" r:id="rId34"/>
    <p:sldId id="288" r:id="rId35"/>
    <p:sldId id="308" r:id="rId36"/>
    <p:sldId id="289" r:id="rId37"/>
    <p:sldId id="293" r:id="rId38"/>
    <p:sldId id="306" r:id="rId39"/>
    <p:sldId id="292" r:id="rId40"/>
    <p:sldId id="290"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103A06F-116D-435C-AF9D-6095B0E51D9F}" type="datetimeFigureOut">
              <a:rPr lang="en-US" smtClean="0"/>
              <a:t>9/24/2012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9B5850A-D8E3-4CE3-A5BA-15E3E8807C00}" type="slidenum">
              <a:rPr lang="en-US" smtClean="0"/>
              <a:t>‹#›</a:t>
            </a:fld>
            <a:endParaRPr lang="en-US"/>
          </a:p>
        </p:txBody>
      </p:sp>
    </p:spTree>
    <p:extLst>
      <p:ext uri="{BB962C8B-B14F-4D97-AF65-F5344CB8AC3E}">
        <p14:creationId xmlns:p14="http://schemas.microsoft.com/office/powerpoint/2010/main" val="6408650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A7E89-7B99-4E93-949B-DFB255D408B5}" type="datetimeFigureOut">
              <a:rPr lang="en-US" smtClean="0"/>
              <a:pPr/>
              <a:t>9/24/2012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1C9545-A383-47DC-B205-F7541C5ED7B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A7E89-7B99-4E93-949B-DFB255D408B5}" type="datetimeFigureOut">
              <a:rPr lang="en-US" smtClean="0"/>
              <a:pPr/>
              <a:t>9/24/2012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C9545-A383-47DC-B205-F7541C5ED7B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roskauer.com/publications/client-alerts/health-care-reform-has-arrived-grandfathered-plan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healthcare.gov/news/factsheets/2010/06/increasing-choice-and-saving-money-for-small-businesse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csmonitor.com/tags/topic/U.S.+Congressional+Budget+Office" TargetMode="External"/><Relationship Id="rId3" Type="http://schemas.openxmlformats.org/officeDocument/2006/relationships/image" Target="../media/image2.gif"/><Relationship Id="rId7" Type="http://schemas.openxmlformats.org/officeDocument/2006/relationships/image" Target="../media/image4.png"/><Relationship Id="rId2" Type="http://schemas.openxmlformats.org/officeDocument/2006/relationships/hyperlink" Target="http://www.csmonitor.com/USA/DC-Decoder/2012/0629/Is-the-Obama-health-care-law-a-huge-tax-increase/(page)/2" TargetMode="External"/><Relationship Id="rId1" Type="http://schemas.openxmlformats.org/officeDocument/2006/relationships/slideLayout" Target="../slideLayouts/slideLayout7.xml"/><Relationship Id="rId6" Type="http://schemas.openxmlformats.org/officeDocument/2006/relationships/hyperlink" Target="http://www.csmonitor.com/About/Terms" TargetMode="External"/><Relationship Id="rId5" Type="http://schemas.openxmlformats.org/officeDocument/2006/relationships/image" Target="../media/image3.png"/><Relationship Id="rId4" Type="http://schemas.openxmlformats.org/officeDocument/2006/relationships/hyperlink" Target="http://www.csmonitor.com/layout/set/print/USA/DC-Decoder/2012/0629/Is-the-Obama-health-care-law-a-huge-tax-increas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81184" y="609601"/>
            <a:ext cx="8205616" cy="4419600"/>
          </a:xfrm>
          <a:prstGeom prst="rect">
            <a:avLst/>
          </a:prstGeom>
          <a:noFill/>
          <a:ln w="9525">
            <a:noFill/>
            <a:miter lim="800000"/>
            <a:headEnd/>
            <a:tailEnd/>
          </a:ln>
        </p:spPr>
      </p:pic>
      <p:sp>
        <p:nvSpPr>
          <p:cNvPr id="6" name="TextBox 5"/>
          <p:cNvSpPr txBox="1"/>
          <p:nvPr/>
        </p:nvSpPr>
        <p:spPr>
          <a:xfrm>
            <a:off x="304800" y="5257800"/>
            <a:ext cx="8534400" cy="1077218"/>
          </a:xfrm>
          <a:prstGeom prst="rect">
            <a:avLst/>
          </a:prstGeom>
          <a:solidFill>
            <a:srgbClr val="FFFF00"/>
          </a:solidFill>
          <a:ln>
            <a:solidFill>
              <a:schemeClr val="tx2">
                <a:lumMod val="40000"/>
                <a:lumOff val="60000"/>
              </a:schemeClr>
            </a:solidFill>
          </a:ln>
        </p:spPr>
        <p:txBody>
          <a:bodyPr wrap="square" rtlCol="0">
            <a:spAutoFit/>
          </a:bodyPr>
          <a:lstStyle/>
          <a:p>
            <a:pPr algn="ctr"/>
            <a:r>
              <a:rPr lang="en-US" sz="3200" b="1" dirty="0" smtClean="0"/>
              <a:t>Business Implications of </a:t>
            </a:r>
            <a:r>
              <a:rPr lang="en-US" sz="3200" b="1" smtClean="0"/>
              <a:t>the </a:t>
            </a:r>
          </a:p>
          <a:p>
            <a:pPr algn="ctr"/>
            <a:r>
              <a:rPr lang="en-US" sz="3200" b="1" smtClean="0"/>
              <a:t>Patient </a:t>
            </a:r>
            <a:r>
              <a:rPr lang="en-US" sz="3200" b="1" dirty="0" smtClean="0"/>
              <a:t>Protection and </a:t>
            </a:r>
            <a:r>
              <a:rPr lang="en-US" sz="3200" b="1" smtClean="0"/>
              <a:t>Affordable Care </a:t>
            </a:r>
            <a:r>
              <a:rPr lang="en-US" sz="3200" b="1" dirty="0" smtClean="0"/>
              <a:t>Act                                                                   </a:t>
            </a:r>
            <a:endParaRPr 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IMPLICATIONS </a:t>
            </a:r>
            <a:endParaRPr lang="en-US" dirty="0"/>
          </a:p>
        </p:txBody>
      </p:sp>
      <p:sp>
        <p:nvSpPr>
          <p:cNvPr id="3" name="Content Placeholder 2"/>
          <p:cNvSpPr>
            <a:spLocks noGrp="1"/>
          </p:cNvSpPr>
          <p:nvPr>
            <p:ph idx="1"/>
          </p:nvPr>
        </p:nvSpPr>
        <p:spPr>
          <a:xfrm>
            <a:off x="228600" y="1295400"/>
            <a:ext cx="8458200" cy="4525963"/>
          </a:xfrm>
        </p:spPr>
        <p:txBody>
          <a:bodyPr>
            <a:noAutofit/>
          </a:bodyPr>
          <a:lstStyle/>
          <a:p>
            <a:pPr>
              <a:spcBef>
                <a:spcPts val="0"/>
              </a:spcBef>
            </a:pPr>
            <a:r>
              <a:rPr lang="en-US" sz="2400" dirty="0" smtClean="0"/>
              <a:t>If you pay $50,000 a year toward workers’ health care premiums – and if you qualify for a 15 percent credit, you save … $7,500. If you save $7,500 a year from tax year 2010 through 2013, that’s total savings of $30,000. </a:t>
            </a:r>
          </a:p>
          <a:p>
            <a:pPr>
              <a:spcBef>
                <a:spcPts val="0"/>
              </a:spcBef>
            </a:pPr>
            <a:r>
              <a:rPr lang="en-US" sz="2400" dirty="0" smtClean="0"/>
              <a:t>If in 2014 you qualify for a slightly larger credit, say 20 percent, your savings go from $7,500 a year to $12,000 a year.</a:t>
            </a:r>
          </a:p>
          <a:p>
            <a:pPr>
              <a:spcBef>
                <a:spcPts val="0"/>
              </a:spcBef>
            </a:pPr>
            <a:r>
              <a:rPr lang="en-US" sz="2400" dirty="0" smtClean="0"/>
              <a:t>Even if you are a small business employer who did not owe tax during the year, you can carry the credit back or forward to other tax years. </a:t>
            </a:r>
          </a:p>
          <a:p>
            <a:pPr>
              <a:spcBef>
                <a:spcPts val="0"/>
              </a:spcBef>
            </a:pPr>
            <a:r>
              <a:rPr lang="en-US" sz="2400" dirty="0" smtClean="0"/>
              <a:t>Also, since the amount of the health insurance premium payments are more than the total credit, eligible small businesses can still claim a business expense deduction for the premiums in excess of the credit. That’s both a credit and a deduction for employee premium payments.</a:t>
            </a:r>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IMPLICATIONS </a:t>
            </a:r>
            <a:endParaRPr lang="en-US" dirty="0"/>
          </a:p>
        </p:txBody>
      </p:sp>
      <p:sp>
        <p:nvSpPr>
          <p:cNvPr id="3" name="Content Placeholder 2"/>
          <p:cNvSpPr>
            <a:spLocks noGrp="1"/>
          </p:cNvSpPr>
          <p:nvPr>
            <p:ph idx="1"/>
          </p:nvPr>
        </p:nvSpPr>
        <p:spPr/>
        <p:txBody>
          <a:bodyPr>
            <a:normAutofit fontScale="92500"/>
          </a:bodyPr>
          <a:lstStyle/>
          <a:p>
            <a:r>
              <a:rPr lang="en-US" dirty="0" smtClean="0"/>
              <a:t>There is good news for </a:t>
            </a:r>
            <a:r>
              <a:rPr lang="en-US" b="1" dirty="0" smtClean="0"/>
              <a:t>small tax-exempt employers</a:t>
            </a:r>
            <a:r>
              <a:rPr lang="en-US" dirty="0" smtClean="0"/>
              <a:t> too. The credit is refundable, so even if you have no taxable income, you may be eligible to receive the credit as a refund so long as it does not exceed your income tax withholding and Medicare tax liability.</a:t>
            </a:r>
          </a:p>
          <a:p>
            <a:r>
              <a:rPr lang="en-US" dirty="0" smtClean="0"/>
              <a:t>And finally, if you can benefit from the credit this year but forgot to claim it on your tax return there’s still time to file an amended return.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BUSINESS IMPLICATIONS</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pPr>
              <a:spcBef>
                <a:spcPts val="0"/>
              </a:spcBef>
              <a:buNone/>
            </a:pPr>
            <a:r>
              <a:rPr lang="en-US" sz="2400" dirty="0" smtClean="0"/>
              <a:t>	</a:t>
            </a:r>
            <a:r>
              <a:rPr lang="en-US" sz="2400" b="1" dirty="0" smtClean="0"/>
              <a:t>Grandfather Provision</a:t>
            </a:r>
          </a:p>
          <a:p>
            <a:pPr>
              <a:spcBef>
                <a:spcPts val="0"/>
              </a:spcBef>
            </a:pPr>
            <a:r>
              <a:rPr lang="en-US" sz="2400" dirty="0" smtClean="0"/>
              <a:t>Small </a:t>
            </a:r>
            <a:r>
              <a:rPr lang="en-US" sz="2400" b="1" dirty="0" smtClean="0"/>
              <a:t>(Fewer than 25 FTEs)</a:t>
            </a:r>
            <a:r>
              <a:rPr lang="en-US" sz="2400" dirty="0" smtClean="0"/>
              <a:t> business owners that want to keep their current employee heath care coverage because of its lower cost or because of the benefits offered by the plan can take advantage of the “grandfather provision “ Grandfathered plans are not subject to some of the aspects of the Affordable care act including:</a:t>
            </a:r>
          </a:p>
          <a:p>
            <a:pPr lvl="1">
              <a:spcBef>
                <a:spcPts val="0"/>
              </a:spcBef>
              <a:buSzPct val="60000"/>
              <a:buFont typeface="Wingdings" pitchFamily="2" charset="2"/>
              <a:buChar char="Ø"/>
            </a:pPr>
            <a:r>
              <a:rPr lang="en-US" sz="2400" dirty="0" smtClean="0"/>
              <a:t>Coverage of preventative services at no cost</a:t>
            </a:r>
          </a:p>
          <a:p>
            <a:pPr lvl="1">
              <a:spcBef>
                <a:spcPts val="0"/>
              </a:spcBef>
              <a:buSzPct val="60000"/>
              <a:buFont typeface="Wingdings" pitchFamily="2" charset="2"/>
              <a:buChar char="Ø"/>
            </a:pPr>
            <a:r>
              <a:rPr lang="en-US" sz="2400" dirty="0" smtClean="0"/>
              <a:t>Non discrimination of health benefits in favor of highly compensated employees</a:t>
            </a:r>
          </a:p>
          <a:p>
            <a:pPr lvl="1">
              <a:spcBef>
                <a:spcPts val="0"/>
              </a:spcBef>
              <a:buSzPct val="60000"/>
              <a:buFont typeface="Wingdings" pitchFamily="2" charset="2"/>
              <a:buChar char="Ø"/>
            </a:pPr>
            <a:r>
              <a:rPr lang="en-US" sz="2400" dirty="0" smtClean="0"/>
              <a:t>Certain appeals and external review procedures</a:t>
            </a:r>
          </a:p>
          <a:p>
            <a:pPr lvl="1">
              <a:spcBef>
                <a:spcPts val="0"/>
              </a:spcBef>
              <a:buSzPct val="60000"/>
              <a:buFont typeface="Wingdings" pitchFamily="2" charset="2"/>
              <a:buChar char="Ø"/>
            </a:pPr>
            <a:r>
              <a:rPr lang="en-US" sz="2400" dirty="0" smtClean="0"/>
              <a:t>Coverage of emergency services without authorization</a:t>
            </a:r>
          </a:p>
          <a:p>
            <a:pPr lvl="1">
              <a:spcBef>
                <a:spcPts val="0"/>
              </a:spcBef>
              <a:buSzPct val="60000"/>
              <a:buFont typeface="Wingdings" pitchFamily="2" charset="2"/>
              <a:buChar char="Ø"/>
            </a:pPr>
            <a:r>
              <a:rPr lang="en-US" sz="2400" dirty="0" smtClean="0"/>
              <a:t>Delay age 26 dependent coverage  until 1/1/2014</a:t>
            </a:r>
          </a:p>
          <a:p>
            <a:pPr lvl="1">
              <a:spcBef>
                <a:spcPts val="0"/>
              </a:spcBef>
              <a:buSzPct val="60000"/>
              <a:buFont typeface="Wingdings" pitchFamily="2" charset="2"/>
              <a:buChar char="Ø"/>
            </a:pPr>
            <a:r>
              <a:rPr lang="en-US" sz="2400" dirty="0" smtClean="0"/>
              <a:t>Applies only to plans in place 3/23/2010.  </a:t>
            </a:r>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IMPLICATIONS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ensure premium dollars are spent primarily on health care, the new law generally requires that at least 85% of all premium dollars collected by insurance companies for large employer plans are spent on health care services and health care quality improvement. </a:t>
            </a:r>
          </a:p>
          <a:p>
            <a:r>
              <a:rPr lang="en-US" dirty="0" smtClean="0"/>
              <a:t>For plans sold to individuals and small employers, at least 80% of the premium must be spent on benefits and quality improvement.</a:t>
            </a:r>
          </a:p>
          <a:p>
            <a:r>
              <a:rPr lang="en-US" dirty="0" smtClean="0"/>
              <a:t>If insurance companies do not meet these goals because their administrative costs or profits are too high, they must provide rebates to consumers.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2012 IMPLICATIONS</a:t>
            </a:r>
            <a:endParaRPr lang="en-US" dirty="0"/>
          </a:p>
        </p:txBody>
      </p:sp>
      <p:sp>
        <p:nvSpPr>
          <p:cNvPr id="3" name="Content Placeholder 2"/>
          <p:cNvSpPr>
            <a:spLocks noGrp="1"/>
          </p:cNvSpPr>
          <p:nvPr>
            <p:ph idx="1"/>
          </p:nvPr>
        </p:nvSpPr>
        <p:spPr>
          <a:xfrm>
            <a:off x="457200" y="1417637"/>
            <a:ext cx="8229600" cy="4525963"/>
          </a:xfrm>
        </p:spPr>
        <p:txBody>
          <a:bodyPr>
            <a:noAutofit/>
          </a:bodyPr>
          <a:lstStyle/>
          <a:p>
            <a:r>
              <a:rPr lang="en-US" sz="2400" dirty="0" smtClean="0"/>
              <a:t>The new law provides incentives for physicians to join together to form “Accountable Care Organizations.” </a:t>
            </a:r>
          </a:p>
          <a:p>
            <a:r>
              <a:rPr lang="en-US" sz="2400" dirty="0" smtClean="0"/>
              <a:t>In these groups, doctors are encouraged to better coordinate patient care and improve the quality, help prevent disease and illness, and reduce unnecessary hospital admissions. </a:t>
            </a:r>
          </a:p>
          <a:p>
            <a:r>
              <a:rPr lang="en-US" sz="2400" dirty="0" smtClean="0"/>
              <a:t>Quality Standards and Benchmarks are established by </a:t>
            </a:r>
            <a:r>
              <a:rPr lang="en-US" sz="2400" dirty="0"/>
              <a:t>Centers for Medicare &amp; Medicaid Services </a:t>
            </a:r>
            <a:r>
              <a:rPr lang="en-US" sz="2400" dirty="0" smtClean="0"/>
              <a:t>CMS</a:t>
            </a:r>
            <a:r>
              <a:rPr lang="en-US" sz="2400" dirty="0" smtClean="0"/>
              <a:t>.  ACO’s have to accept a certain number of Medicare beneficiaries. </a:t>
            </a:r>
          </a:p>
          <a:p>
            <a:r>
              <a:rPr lang="en-US" sz="2400" dirty="0" smtClean="0"/>
              <a:t>If Accountable Care Organizations provide high quality care and reduce costs to the health care system, the system is designed so that the ACO may be eligible for “rebates”, in effect keeping some of the money that they have helped </a:t>
            </a:r>
            <a:r>
              <a:rPr lang="en-US" sz="2400" dirty="0" smtClean="0"/>
              <a:t>save </a:t>
            </a:r>
          </a:p>
          <a:p>
            <a:pPr marL="0" indent="0">
              <a:buNone/>
            </a:pPr>
            <a:endParaRPr lang="en-US" sz="2400" dirty="0" smtClean="0">
              <a:solidFill>
                <a:srgbClr val="FF0000"/>
              </a:solidFill>
            </a:endParaRPr>
          </a:p>
          <a:p>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IMPLICATIONS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W</a:t>
            </a:r>
            <a:r>
              <a:rPr lang="en-US" dirty="0" smtClean="0"/>
              <a:t>ellness incentives for Standards-Based programs cannot exceed 20% of the costs of employee-only coverage.  Could be increased to 30% by 2014 or as much as 50% depending on collaboration with government entities.</a:t>
            </a:r>
          </a:p>
          <a:p>
            <a:r>
              <a:rPr lang="en-US" dirty="0" smtClean="0"/>
              <a:t>Employers begin distributing new summaries of health benefits to employees. </a:t>
            </a:r>
          </a:p>
          <a:p>
            <a:r>
              <a:rPr lang="en-US" dirty="0" smtClean="0"/>
              <a:t>Prepare for the reporting the value of health coverage on 2012 W-2 forms, distributed in 2013.</a:t>
            </a:r>
          </a:p>
          <a:p>
            <a:r>
              <a:rPr lang="en-US" dirty="0" smtClean="0"/>
              <a:t>Employers should communicate the $2,500 cap on the amount that employees can contribute to future health care flexible spending accounts.</a:t>
            </a:r>
          </a:p>
          <a:p>
            <a:endParaRPr lang="en-US" dirty="0" smtClean="0"/>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2012 IMPLICATIONS</a:t>
            </a:r>
            <a:endParaRPr lang="en-US" dirty="0"/>
          </a:p>
        </p:txBody>
      </p:sp>
      <p:sp>
        <p:nvSpPr>
          <p:cNvPr id="3" name="Content Placeholder 2"/>
          <p:cNvSpPr>
            <a:spLocks noGrp="1"/>
          </p:cNvSpPr>
          <p:nvPr>
            <p:ph idx="1"/>
          </p:nvPr>
        </p:nvSpPr>
        <p:spPr/>
        <p:txBody>
          <a:bodyPr>
            <a:normAutofit fontScale="92500"/>
          </a:bodyPr>
          <a:lstStyle/>
          <a:p>
            <a:r>
              <a:rPr lang="en-US" dirty="0" smtClean="0"/>
              <a:t>The Independent Payment Advisory Board will begin operations to develop and submit proposals to Congress and the President aimed at extending the life of the Medicare Trust Fund.  </a:t>
            </a:r>
          </a:p>
          <a:p>
            <a:r>
              <a:rPr lang="en-US" dirty="0" smtClean="0"/>
              <a:t>The Board is expected to focus on ways to target waste in the system, and recommend ways to reduce costs, improve health outcomes for patients, and expand access to high-quality care.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IMPLICATIONS</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sz="2400" dirty="0" smtClean="0"/>
              <a:t>Employers must report and distribute the value of health coverage in 2012 W-2 forms distributed in 2013.</a:t>
            </a:r>
          </a:p>
          <a:p>
            <a:pPr lvl="0"/>
            <a:r>
              <a:rPr lang="en-US" sz="2400" dirty="0" smtClean="0"/>
              <a:t>Begin 2,500 limit on employee contributions to health flexible spending accounts (FSAs)</a:t>
            </a:r>
          </a:p>
          <a:p>
            <a:pPr lvl="0"/>
            <a:r>
              <a:rPr lang="en-US" sz="2400" dirty="0" smtClean="0"/>
              <a:t>Satisfy the Summary of Benefits and Coverage requirements for open enrollment periods starting on or after 9/23/2012</a:t>
            </a:r>
            <a:r>
              <a:rPr lang="en-US" sz="2400" dirty="0"/>
              <a:t>.</a:t>
            </a:r>
            <a:r>
              <a:rPr lang="en-US" sz="2400" dirty="0" smtClean="0"/>
              <a:t> </a:t>
            </a:r>
          </a:p>
          <a:p>
            <a:pPr lvl="0"/>
            <a:r>
              <a:rPr lang="en-US" sz="2400" dirty="0" smtClean="0"/>
              <a:t>Employers must notify employees of the availability of health insurance exchanges (March 2013)</a:t>
            </a:r>
          </a:p>
          <a:p>
            <a:pPr lvl="0"/>
            <a:r>
              <a:rPr lang="en-US" sz="2400" dirty="0" smtClean="0"/>
              <a:t>Expansion of FICA to an additional 3.8% tax on the unearned income of high income individuals, for the 2013 tax year</a:t>
            </a:r>
          </a:p>
          <a:p>
            <a:pPr lvl="0"/>
            <a:r>
              <a:rPr lang="en-US" sz="2400" dirty="0" smtClean="0"/>
              <a:t>0.9% Medicare payroll tax increase on high income individuals for the 2013 tax year. </a:t>
            </a:r>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IMPLICATIONS</a:t>
            </a:r>
            <a:endParaRPr lang="en-US" dirty="0"/>
          </a:p>
        </p:txBody>
      </p:sp>
      <p:sp>
        <p:nvSpPr>
          <p:cNvPr id="3" name="Content Placeholder 2"/>
          <p:cNvSpPr>
            <a:spLocks noGrp="1"/>
          </p:cNvSpPr>
          <p:nvPr>
            <p:ph idx="1"/>
          </p:nvPr>
        </p:nvSpPr>
        <p:spPr>
          <a:xfrm>
            <a:off x="457200" y="1600200"/>
            <a:ext cx="8534400" cy="4525963"/>
          </a:xfrm>
        </p:spPr>
        <p:txBody>
          <a:bodyPr>
            <a:noAutofit/>
          </a:bodyPr>
          <a:lstStyle/>
          <a:p>
            <a:pPr>
              <a:spcBef>
                <a:spcPts val="0"/>
              </a:spcBef>
            </a:pPr>
            <a:r>
              <a:rPr lang="en-US" sz="2800" dirty="0" smtClean="0"/>
              <a:t>Compliance for 2014 beyond becomes murky due to the lack of regulatory guidance on issues such as:</a:t>
            </a:r>
          </a:p>
          <a:p>
            <a:pPr lvl="1">
              <a:spcBef>
                <a:spcPts val="0"/>
              </a:spcBef>
              <a:buSzPct val="60000"/>
              <a:buFont typeface="Wingdings" pitchFamily="2" charset="2"/>
              <a:buChar char="Ø"/>
            </a:pPr>
            <a:r>
              <a:rPr lang="en-US" dirty="0" smtClean="0"/>
              <a:t> e</a:t>
            </a:r>
            <a:r>
              <a:rPr lang="en-US" sz="2800" dirty="0" smtClean="0"/>
              <a:t>mployers with a large part-time or seasonal workforce for which hours often fluctuate will have difficulty figuring out who is eligible for coverage</a:t>
            </a:r>
          </a:p>
          <a:p>
            <a:pPr lvl="1">
              <a:spcBef>
                <a:spcPts val="0"/>
              </a:spcBef>
              <a:buSzPct val="60000"/>
              <a:buFont typeface="Wingdings" pitchFamily="2" charset="2"/>
              <a:buChar char="Ø"/>
            </a:pPr>
            <a:r>
              <a:rPr lang="en-US" dirty="0" smtClean="0"/>
              <a:t>determining a health plan's affordability and minimum value</a:t>
            </a:r>
          </a:p>
          <a:p>
            <a:pPr lvl="1">
              <a:spcBef>
                <a:spcPts val="0"/>
              </a:spcBef>
              <a:buSzPct val="60000"/>
              <a:buFont typeface="Wingdings" pitchFamily="2" charset="2"/>
              <a:buChar char="Ø"/>
            </a:pPr>
            <a:r>
              <a:rPr lang="en-US" dirty="0" smtClean="0"/>
              <a:t>Employers must provide full-time employees with </a:t>
            </a:r>
            <a:r>
              <a:rPr lang="en-US" dirty="0" smtClean="0">
                <a:hlinkClick r:id="" action="ppaction://hlinkfile"/>
              </a:rPr>
              <a:t>health care coverage</a:t>
            </a:r>
            <a:r>
              <a:rPr lang="en-US" dirty="0" smtClean="0"/>
              <a:t> that meets certain requirements.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2014 IMPLICATIONS</a:t>
            </a:r>
            <a:endParaRPr lang="en-US" dirty="0"/>
          </a:p>
        </p:txBody>
      </p:sp>
      <p:sp>
        <p:nvSpPr>
          <p:cNvPr id="3" name="Content Placeholder 2"/>
          <p:cNvSpPr>
            <a:spLocks noGrp="1"/>
          </p:cNvSpPr>
          <p:nvPr>
            <p:ph idx="1"/>
          </p:nvPr>
        </p:nvSpPr>
        <p:spPr>
          <a:xfrm>
            <a:off x="457200" y="1219200"/>
            <a:ext cx="8458200" cy="4525963"/>
          </a:xfrm>
        </p:spPr>
        <p:txBody>
          <a:bodyPr>
            <a:noAutofit/>
          </a:bodyPr>
          <a:lstStyle/>
          <a:p>
            <a:r>
              <a:rPr lang="en-US" sz="2400" dirty="0" smtClean="0"/>
              <a:t>The Departments of Labor, Health and Human Services, and the Treasury (the Departments) are working together to develop regulations and other administrative guidance that will respond to questions and assist stakeholders with implementation of a myriad of details concerning such factors as:</a:t>
            </a:r>
          </a:p>
          <a:p>
            <a:pPr lvl="1">
              <a:buSzPct val="60000"/>
              <a:buFont typeface="Wingdings" pitchFamily="2" charset="2"/>
              <a:buChar char="Ø"/>
            </a:pPr>
            <a:r>
              <a:rPr lang="en-US" sz="2400" dirty="0" smtClean="0"/>
              <a:t>provisions for automatic enrollment of full-time employees in an employer’s health plan,</a:t>
            </a:r>
          </a:p>
          <a:p>
            <a:pPr lvl="1">
              <a:buSzPct val="60000"/>
              <a:buFont typeface="Wingdings" pitchFamily="2" charset="2"/>
              <a:buChar char="Ø"/>
            </a:pPr>
            <a:r>
              <a:rPr lang="en-US" sz="2400" dirty="0" smtClean="0"/>
              <a:t> shared responsibility of employers regarding health coverage, </a:t>
            </a:r>
          </a:p>
          <a:p>
            <a:pPr lvl="1">
              <a:buSzPct val="60000"/>
              <a:buFont typeface="Wingdings" pitchFamily="2" charset="2"/>
              <a:buChar char="Ø"/>
            </a:pPr>
            <a:r>
              <a:rPr lang="en-US" sz="2400" dirty="0" smtClean="0"/>
              <a:t>coverage to be offered through State-based Affordable Insurance Exchanges (Exchanges), </a:t>
            </a:r>
          </a:p>
          <a:p>
            <a:pPr lvl="1">
              <a:buSzPct val="60000"/>
              <a:buFont typeface="Wingdings" pitchFamily="2" charset="2"/>
              <a:buChar char="Ø"/>
            </a:pPr>
            <a:r>
              <a:rPr lang="en-US" sz="2400" dirty="0" smtClean="0"/>
              <a:t>premium tax credits to assist individuals in purchasing coverage through Exchanges</a:t>
            </a:r>
          </a:p>
          <a:p>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smtClean="0"/>
              <a:t>TODAY’S FOCUS </a:t>
            </a:r>
            <a:endParaRPr lang="en-US" dirty="0"/>
          </a:p>
        </p:txBody>
      </p:sp>
      <p:sp>
        <p:nvSpPr>
          <p:cNvPr id="3" name="Content Placeholder 2"/>
          <p:cNvSpPr>
            <a:spLocks noGrp="1"/>
          </p:cNvSpPr>
          <p:nvPr>
            <p:ph idx="1"/>
          </p:nvPr>
        </p:nvSpPr>
        <p:spPr>
          <a:xfrm>
            <a:off x="457200" y="1874837"/>
            <a:ext cx="8229600" cy="4525963"/>
          </a:xfrm>
        </p:spPr>
        <p:txBody>
          <a:bodyPr>
            <a:normAutofit/>
          </a:bodyPr>
          <a:lstStyle/>
          <a:p>
            <a:r>
              <a:rPr lang="en-US" dirty="0" smtClean="0"/>
              <a:t>Overview</a:t>
            </a:r>
          </a:p>
          <a:p>
            <a:r>
              <a:rPr lang="en-US" dirty="0" smtClean="0"/>
              <a:t>Wellness Investments</a:t>
            </a:r>
          </a:p>
          <a:p>
            <a:r>
              <a:rPr lang="en-US" dirty="0" smtClean="0"/>
              <a:t>Business Implications</a:t>
            </a:r>
          </a:p>
          <a:p>
            <a:r>
              <a:rPr lang="en-US" dirty="0" smtClean="0"/>
              <a:t>Key Impacts by Year</a:t>
            </a:r>
          </a:p>
          <a:p>
            <a:r>
              <a:rPr lang="en-US" dirty="0" smtClean="0"/>
              <a:t>Taxes and Penalties</a:t>
            </a:r>
          </a:p>
          <a:p>
            <a:r>
              <a:rPr lang="en-US" dirty="0" smtClean="0"/>
              <a:t>Benefit Compliance Risk</a:t>
            </a:r>
          </a:p>
          <a:p>
            <a:r>
              <a:rPr lang="en-US" dirty="0" smtClean="0"/>
              <a:t>Questions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IMPLICATIONS</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pPr marL="342900" lvl="1" indent="-342900">
              <a:buFont typeface="Arial" pitchFamily="34" charset="0"/>
              <a:buChar char="•"/>
            </a:pPr>
            <a:r>
              <a:rPr lang="en-US" sz="2400" dirty="0" smtClean="0"/>
              <a:t>If you have </a:t>
            </a:r>
            <a:r>
              <a:rPr lang="en-US" sz="2400" b="1" dirty="0" smtClean="0"/>
              <a:t>fewer than 25 employees</a:t>
            </a:r>
            <a:r>
              <a:rPr lang="en-US" sz="2400" dirty="0" smtClean="0"/>
              <a:t>, provide health insurance, pay less than $50,000 in average annual wages, and contribute at least 50% of the single coverage premium for enrolled employees, you may qualify for a tax credit up to 50% (up to 35% for non-profits) to offset the cost of your insurance premiums </a:t>
            </a:r>
            <a:endParaRPr lang="en-US" sz="2400" dirty="0" smtClean="0">
              <a:solidFill>
                <a:srgbClr val="FF0000"/>
              </a:solidFill>
            </a:endParaRPr>
          </a:p>
          <a:p>
            <a:r>
              <a:rPr lang="en-US" sz="2400" dirty="0" smtClean="0"/>
              <a:t>Also, companies with </a:t>
            </a:r>
            <a:r>
              <a:rPr lang="en-US" sz="2400" b="1" dirty="0" smtClean="0"/>
              <a:t>50 or more full-time workers </a:t>
            </a:r>
            <a:r>
              <a:rPr lang="en-US" sz="2400" dirty="0" smtClean="0"/>
              <a:t>or the equivalent number of part-time employees will have to pay a penalty if their health care plan fails to pass an affordability and minimum value test. </a:t>
            </a:r>
          </a:p>
          <a:p>
            <a:r>
              <a:rPr lang="en-US" sz="2400" dirty="0" smtClean="0"/>
              <a:t>The Department of Labor, the Department of Health and Human Services and the Internal Revenue Service have not finalized rules on the test.</a:t>
            </a:r>
          </a:p>
          <a:p>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IMPLICATIONS</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pPr lvl="0">
              <a:spcBef>
                <a:spcPts val="0"/>
              </a:spcBef>
            </a:pPr>
            <a:r>
              <a:rPr lang="en-US" sz="2000" dirty="0" smtClean="0"/>
              <a:t>Employers required to certify with the U.S. Department of Health and Human Services regarding whether its group health plan provides "minimum essential coverage"</a:t>
            </a:r>
          </a:p>
          <a:p>
            <a:pPr lvl="0">
              <a:spcBef>
                <a:spcPts val="0"/>
              </a:spcBef>
            </a:pPr>
            <a:r>
              <a:rPr lang="en-US" sz="2000" dirty="0" smtClean="0"/>
              <a:t>Increase in permitted wellness incentives</a:t>
            </a:r>
            <a:r>
              <a:rPr lang="en-US" sz="2000" dirty="0" smtClean="0">
                <a:solidFill>
                  <a:srgbClr val="FF0000"/>
                </a:solidFill>
              </a:rPr>
              <a:t> </a:t>
            </a:r>
            <a:r>
              <a:rPr lang="en-US" sz="2000" dirty="0" smtClean="0"/>
              <a:t>from 20% to 30%; </a:t>
            </a:r>
          </a:p>
          <a:p>
            <a:pPr lvl="0">
              <a:spcBef>
                <a:spcPts val="0"/>
              </a:spcBef>
            </a:pPr>
            <a:r>
              <a:rPr lang="en-US" sz="2000" dirty="0" smtClean="0"/>
              <a:t>For large </a:t>
            </a:r>
            <a:r>
              <a:rPr lang="en-US" sz="2000" b="1" dirty="0" smtClean="0"/>
              <a:t>employers with at least 200 employees</a:t>
            </a:r>
            <a:r>
              <a:rPr lang="en-US" sz="2000" dirty="0" smtClean="0"/>
              <a:t>, automatic enrollment of new employees in a group health plan </a:t>
            </a:r>
          </a:p>
          <a:p>
            <a:pPr lvl="0">
              <a:spcBef>
                <a:spcPts val="0"/>
              </a:spcBef>
            </a:pPr>
            <a:r>
              <a:rPr lang="en-US" sz="2000" dirty="0" smtClean="0"/>
              <a:t>90 day limit on waiting periods; </a:t>
            </a:r>
          </a:p>
          <a:p>
            <a:pPr lvl="0">
              <a:spcBef>
                <a:spcPts val="0"/>
              </a:spcBef>
            </a:pPr>
            <a:r>
              <a:rPr lang="en-US" sz="2000" dirty="0" smtClean="0"/>
              <a:t>Coverage under </a:t>
            </a:r>
            <a:r>
              <a:rPr lang="en-US" sz="2000" dirty="0" smtClean="0">
                <a:hlinkClick r:id="rId2"/>
              </a:rPr>
              <a:t>non-grandfathered plans</a:t>
            </a:r>
            <a:r>
              <a:rPr lang="en-US" sz="2000" dirty="0" smtClean="0"/>
              <a:t> for certain approved clinical trials</a:t>
            </a:r>
          </a:p>
          <a:p>
            <a:pPr lvl="0">
              <a:spcBef>
                <a:spcPts val="0"/>
              </a:spcBef>
            </a:pPr>
            <a:r>
              <a:rPr lang="en-US" sz="2000" dirty="0" smtClean="0"/>
              <a:t>Initial phase of the Medicare Part D "donut hole" fix, which will completely eliminate the Medicare Part D coverage gap by 2020; </a:t>
            </a:r>
          </a:p>
          <a:p>
            <a:pPr lvl="0">
              <a:spcBef>
                <a:spcPts val="0"/>
              </a:spcBef>
            </a:pPr>
            <a:r>
              <a:rPr lang="en-US" sz="2000" dirty="0" smtClean="0"/>
              <a:t>Guaranteed availability and renewability of insured group health plans; </a:t>
            </a:r>
          </a:p>
          <a:p>
            <a:pPr lvl="0">
              <a:spcBef>
                <a:spcPts val="0"/>
              </a:spcBef>
            </a:pPr>
            <a:r>
              <a:rPr lang="en-US" sz="2000" dirty="0" smtClean="0"/>
              <a:t>Prohibition on preexisting condition exclusions; and </a:t>
            </a:r>
          </a:p>
          <a:p>
            <a:pPr lvl="0">
              <a:spcBef>
                <a:spcPts val="0"/>
              </a:spcBef>
            </a:pPr>
            <a:r>
              <a:rPr lang="en-US" sz="2000" dirty="0" smtClean="0"/>
              <a:t>Complete prohibition on annual dollar limits. </a:t>
            </a:r>
          </a:p>
          <a:p>
            <a:pPr lvl="0">
              <a:spcBef>
                <a:spcPts val="0"/>
              </a:spcBef>
            </a:pPr>
            <a:r>
              <a:rPr lang="en-US" sz="2000" dirty="0" smtClean="0"/>
              <a:t>States are required to offer health insurance exchanges or they lose Medicaid funding</a:t>
            </a:r>
          </a:p>
          <a:p>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IMPLICATIONS</a:t>
            </a:r>
            <a:endParaRPr lang="en-US" dirty="0"/>
          </a:p>
        </p:txBody>
      </p:sp>
      <p:sp>
        <p:nvSpPr>
          <p:cNvPr id="3" name="Content Placeholder 2"/>
          <p:cNvSpPr>
            <a:spLocks noGrp="1"/>
          </p:cNvSpPr>
          <p:nvPr>
            <p:ph idx="1"/>
          </p:nvPr>
        </p:nvSpPr>
        <p:spPr>
          <a:xfrm>
            <a:off x="457200" y="1189037"/>
            <a:ext cx="8229600" cy="4525963"/>
          </a:xfrm>
        </p:spPr>
        <p:txBody>
          <a:bodyPr>
            <a:noAutofit/>
          </a:bodyPr>
          <a:lstStyle/>
          <a:p>
            <a:pPr>
              <a:spcBef>
                <a:spcPts val="0"/>
              </a:spcBef>
            </a:pPr>
            <a:r>
              <a:rPr lang="en-US" sz="2400" dirty="0" smtClean="0"/>
              <a:t>Non-grandfathered plans in the individual and small group markets are to offer a comprehensive package of items and services, known as: </a:t>
            </a:r>
          </a:p>
          <a:p>
            <a:r>
              <a:rPr lang="en-US" sz="2400" b="1" cap="all" dirty="0" smtClean="0"/>
              <a:t>Minimum </a:t>
            </a:r>
            <a:r>
              <a:rPr lang="x-none" sz="2400" b="1" cap="all" smtClean="0"/>
              <a:t>essential health benefits</a:t>
            </a:r>
            <a:endParaRPr lang="en-US" sz="2400" b="1" cap="all" dirty="0" smtClean="0"/>
          </a:p>
          <a:p>
            <a:pPr lvl="1">
              <a:spcBef>
                <a:spcPts val="0"/>
              </a:spcBef>
              <a:buSzPct val="60000"/>
              <a:buFont typeface="Wingdings" pitchFamily="2" charset="2"/>
              <a:buChar char="Ø"/>
            </a:pPr>
            <a:r>
              <a:rPr lang="en-US" sz="2400" dirty="0" smtClean="0"/>
              <a:t>Ambulatory patient services;</a:t>
            </a:r>
          </a:p>
          <a:p>
            <a:pPr lvl="1">
              <a:spcBef>
                <a:spcPts val="0"/>
              </a:spcBef>
              <a:buSzPct val="60000"/>
              <a:buFont typeface="Wingdings" pitchFamily="2" charset="2"/>
              <a:buChar char="Ø"/>
            </a:pPr>
            <a:r>
              <a:rPr lang="en-US" sz="2400" dirty="0" smtClean="0"/>
              <a:t>Emergency services;</a:t>
            </a:r>
          </a:p>
          <a:p>
            <a:pPr lvl="1">
              <a:spcBef>
                <a:spcPts val="0"/>
              </a:spcBef>
              <a:buSzPct val="60000"/>
              <a:buFont typeface="Wingdings" pitchFamily="2" charset="2"/>
              <a:buChar char="Ø"/>
            </a:pPr>
            <a:r>
              <a:rPr lang="en-US" sz="2400" dirty="0" smtClean="0"/>
              <a:t>Hospitalization;</a:t>
            </a:r>
          </a:p>
          <a:p>
            <a:pPr lvl="1">
              <a:spcBef>
                <a:spcPts val="0"/>
              </a:spcBef>
              <a:buSzPct val="60000"/>
              <a:buFont typeface="Wingdings" pitchFamily="2" charset="2"/>
              <a:buChar char="Ø"/>
            </a:pPr>
            <a:r>
              <a:rPr lang="en-US" sz="2400" dirty="0" smtClean="0"/>
              <a:t>Maternity and newborn care;</a:t>
            </a:r>
          </a:p>
          <a:p>
            <a:pPr lvl="1">
              <a:spcBef>
                <a:spcPts val="0"/>
              </a:spcBef>
              <a:buSzPct val="60000"/>
              <a:buFont typeface="Wingdings" pitchFamily="2" charset="2"/>
              <a:buChar char="Ø"/>
            </a:pPr>
            <a:r>
              <a:rPr lang="en-US" sz="2400" dirty="0" smtClean="0"/>
              <a:t>Mental health and substance use disorder benefits, </a:t>
            </a:r>
          </a:p>
          <a:p>
            <a:pPr lvl="1">
              <a:spcBef>
                <a:spcPts val="0"/>
              </a:spcBef>
              <a:buSzPct val="60000"/>
              <a:buFont typeface="Wingdings" pitchFamily="2" charset="2"/>
              <a:buChar char="Ø"/>
            </a:pPr>
            <a:r>
              <a:rPr lang="en-US" sz="2400" dirty="0" smtClean="0"/>
              <a:t>Prescription drugs;</a:t>
            </a:r>
          </a:p>
          <a:p>
            <a:pPr lvl="1">
              <a:spcBef>
                <a:spcPts val="0"/>
              </a:spcBef>
              <a:buSzPct val="60000"/>
              <a:buFont typeface="Wingdings" pitchFamily="2" charset="2"/>
              <a:buChar char="Ø"/>
            </a:pPr>
            <a:r>
              <a:rPr lang="en-US" sz="2400" dirty="0" smtClean="0"/>
              <a:t>Rehabilitative and rehabilitative services and devices;</a:t>
            </a:r>
          </a:p>
          <a:p>
            <a:pPr lvl="1">
              <a:spcBef>
                <a:spcPts val="0"/>
              </a:spcBef>
              <a:buSzPct val="60000"/>
              <a:buFont typeface="Wingdings" pitchFamily="2" charset="2"/>
              <a:buChar char="Ø"/>
            </a:pPr>
            <a:r>
              <a:rPr lang="en-US" sz="2400" dirty="0" smtClean="0"/>
              <a:t>Laboratory services;</a:t>
            </a:r>
          </a:p>
          <a:p>
            <a:pPr lvl="1">
              <a:spcBef>
                <a:spcPts val="0"/>
              </a:spcBef>
              <a:buSzPct val="60000"/>
              <a:buFont typeface="Wingdings" pitchFamily="2" charset="2"/>
              <a:buChar char="Ø"/>
            </a:pPr>
            <a:r>
              <a:rPr lang="en-US" sz="2400" dirty="0" smtClean="0"/>
              <a:t>Wellness services and chronic disease management; </a:t>
            </a:r>
          </a:p>
          <a:p>
            <a:pPr lvl="1">
              <a:spcBef>
                <a:spcPts val="0"/>
              </a:spcBef>
              <a:buSzPct val="60000"/>
              <a:buFont typeface="Wingdings" pitchFamily="2" charset="2"/>
              <a:buChar char="Ø"/>
            </a:pPr>
            <a:r>
              <a:rPr lang="en-US" sz="2400" dirty="0" smtClean="0"/>
              <a:t>Pediatric services, including oral and vision care. </a:t>
            </a:r>
          </a:p>
          <a:p>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IMPLICATIONS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Insurance Exchanges</a:t>
            </a:r>
          </a:p>
          <a:p>
            <a:r>
              <a:rPr lang="en-US" dirty="0" smtClean="0"/>
              <a:t>The exchange is intended to be a marketplace where individuals and small businesses can buy affordable health benefit plans.</a:t>
            </a:r>
          </a:p>
          <a:p>
            <a:r>
              <a:rPr lang="en-US" dirty="0" smtClean="0"/>
              <a:t>Small businesses, with generally </a:t>
            </a:r>
            <a:r>
              <a:rPr lang="en-US" b="1" dirty="0" smtClean="0"/>
              <a:t>fewer than 100 employees, </a:t>
            </a:r>
            <a:r>
              <a:rPr lang="en-US" dirty="0" smtClean="0"/>
              <a:t>can allow their employees to obtain medical coverage through exchanges. </a:t>
            </a:r>
          </a:p>
          <a:p>
            <a:r>
              <a:rPr lang="en-US" dirty="0" smtClean="0"/>
              <a:t>Exchanges will offer a choice of plans that meet certain benefits and cost standards. </a:t>
            </a:r>
          </a:p>
          <a:p>
            <a:r>
              <a:rPr lang="en-US" dirty="0" smtClean="0"/>
              <a:t>Employers with </a:t>
            </a:r>
            <a:r>
              <a:rPr lang="en-US" b="1" dirty="0" smtClean="0"/>
              <a:t>fewer than 50 </a:t>
            </a:r>
            <a:r>
              <a:rPr lang="en-US" dirty="0" smtClean="0"/>
              <a:t>employees are </a:t>
            </a:r>
            <a:r>
              <a:rPr lang="en-US" dirty="0" smtClean="0">
                <a:hlinkClick r:id="rId2" action="ppaction://hlinkfile"/>
              </a:rPr>
              <a:t>exempt from new employer responsibility policies</a:t>
            </a:r>
            <a:r>
              <a:rPr lang="en-US" dirty="0" smtClean="0"/>
              <a:t>. They don’t have to pay an assessment if their employees get tax credits through an Exchange.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2014 IMPLICATIONS</a:t>
            </a:r>
            <a:endParaRPr lang="en-US" dirty="0"/>
          </a:p>
        </p:txBody>
      </p:sp>
      <p:sp>
        <p:nvSpPr>
          <p:cNvPr id="3" name="Content Placeholder 2"/>
          <p:cNvSpPr>
            <a:spLocks noGrp="1"/>
          </p:cNvSpPr>
          <p:nvPr>
            <p:ph idx="1"/>
          </p:nvPr>
        </p:nvSpPr>
        <p:spPr>
          <a:xfrm>
            <a:off x="533400" y="1371600"/>
            <a:ext cx="8229600" cy="4525963"/>
          </a:xfrm>
        </p:spPr>
        <p:txBody>
          <a:bodyPr>
            <a:noAutofit/>
          </a:bodyPr>
          <a:lstStyle/>
          <a:p>
            <a:pPr>
              <a:buNone/>
            </a:pPr>
            <a:r>
              <a:rPr lang="en-US" sz="2000" b="1" dirty="0" smtClean="0"/>
              <a:t>     “Employers Shared Responsibility”</a:t>
            </a:r>
          </a:p>
          <a:p>
            <a:r>
              <a:rPr lang="en-US" sz="2000" dirty="0" smtClean="0"/>
              <a:t>Provides that an employer, </a:t>
            </a:r>
            <a:r>
              <a:rPr lang="en-US" sz="2000" b="1" dirty="0" smtClean="0"/>
              <a:t>with 50 or more full-time equivalent employees</a:t>
            </a:r>
            <a:r>
              <a:rPr lang="en-US" sz="2000" dirty="0" smtClean="0"/>
              <a:t>, is subject to an assessable payment when either:</a:t>
            </a:r>
            <a:endParaRPr lang="en-US" sz="2000" dirty="0" smtClean="0">
              <a:solidFill>
                <a:srgbClr val="FF0000"/>
              </a:solidFill>
            </a:endParaRPr>
          </a:p>
          <a:p>
            <a:pPr lvl="1">
              <a:buFont typeface="Wingdings" pitchFamily="2" charset="2"/>
              <a:buChar char="Ø"/>
            </a:pPr>
            <a:r>
              <a:rPr lang="en-US" sz="2000" dirty="0" smtClean="0"/>
              <a:t>The employer does not offer to its full-time employees (and their dependents) the opportunity to enroll in minimum essential coverage under an eligible employer-sponsored plan</a:t>
            </a:r>
          </a:p>
          <a:p>
            <a:pPr lvl="2">
              <a:buFont typeface="Wingdings" pitchFamily="2" charset="2"/>
              <a:buChar char="v"/>
            </a:pPr>
            <a:r>
              <a:rPr lang="en-US" sz="2000" dirty="0" smtClean="0"/>
              <a:t>Although under review  a “full-time employee” is employed on average at least 30 hours per week.</a:t>
            </a:r>
          </a:p>
          <a:p>
            <a:pPr lvl="1">
              <a:buFont typeface="Wingdings" pitchFamily="2" charset="2"/>
              <a:buChar char="Ø"/>
            </a:pPr>
            <a:r>
              <a:rPr lang="en-US" sz="2000" dirty="0" smtClean="0"/>
              <a:t>The employer offers its full-time employees (and their dependents) the opportunity to enroll in minimum essential coverage under an eligible employer-sponsored plan that either is unaffordable relative to an employee’s household income or does not provide minimum value.</a:t>
            </a:r>
          </a:p>
          <a:p>
            <a:pPr>
              <a:buNone/>
            </a:pP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IMPLICATIONS</a:t>
            </a:r>
            <a:endParaRPr lang="en-US" dirty="0"/>
          </a:p>
        </p:txBody>
      </p:sp>
      <p:sp>
        <p:nvSpPr>
          <p:cNvPr id="3" name="Content Placeholder 2"/>
          <p:cNvSpPr>
            <a:spLocks noGrp="1"/>
          </p:cNvSpPr>
          <p:nvPr>
            <p:ph idx="1"/>
          </p:nvPr>
        </p:nvSpPr>
        <p:spPr>
          <a:noFill/>
          <a:ln>
            <a:noFill/>
          </a:ln>
        </p:spPr>
        <p:txBody>
          <a:bodyPr>
            <a:normAutofit fontScale="70000" lnSpcReduction="20000"/>
          </a:bodyPr>
          <a:lstStyle/>
          <a:p>
            <a:pPr>
              <a:buNone/>
            </a:pPr>
            <a:r>
              <a:rPr lang="en-US" b="1" dirty="0" smtClean="0"/>
              <a:t>    “Employers Shared Responsibility” continued…</a:t>
            </a:r>
          </a:p>
          <a:p>
            <a:pPr>
              <a:buNone/>
            </a:pPr>
            <a:endParaRPr lang="en-US" sz="1200" dirty="0" smtClean="0"/>
          </a:p>
          <a:p>
            <a:r>
              <a:rPr lang="en-US" dirty="0" smtClean="0"/>
              <a:t>In 2014, the employer shared responsibility penalty will equal the number of full-time employees (minus 30), multiplied by $2,000. </a:t>
            </a:r>
          </a:p>
          <a:p>
            <a:r>
              <a:rPr lang="en-US" dirty="0" smtClean="0"/>
              <a:t>After 2014, the penalty payment amount would be indexed by a premium adjustment percentage for the calendar year.</a:t>
            </a:r>
          </a:p>
          <a:p>
            <a:pPr lvl="1"/>
            <a:r>
              <a:rPr lang="en-US" sz="3400" dirty="0" smtClean="0"/>
              <a:t>It‘s worth noting that some analysts have theorized that the penalty for not offering coverage will be far less than increased medical costs companies may encounter in providing coverage to more employees.</a:t>
            </a:r>
          </a:p>
          <a:p>
            <a:r>
              <a:rPr lang="en-US" dirty="0" smtClean="0"/>
              <a:t>Employers that do not offer coverage must also file a return with the Internal Revenue Service (IRS) stating that they do not offer coverage, the number of full-time employees, and other information.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TAXES AND PENALTIES</a:t>
            </a:r>
            <a:endParaRPr lang="en-US" dirty="0"/>
          </a:p>
        </p:txBody>
      </p:sp>
      <p:sp>
        <p:nvSpPr>
          <p:cNvPr id="3" name="Content Placeholder 2"/>
          <p:cNvSpPr>
            <a:spLocks noGrp="1"/>
          </p:cNvSpPr>
          <p:nvPr>
            <p:ph idx="1"/>
          </p:nvPr>
        </p:nvSpPr>
        <p:spPr>
          <a:xfrm>
            <a:off x="457200" y="1189037"/>
            <a:ext cx="8229600" cy="4525963"/>
          </a:xfrm>
        </p:spPr>
        <p:txBody>
          <a:bodyPr>
            <a:noAutofit/>
          </a:bodyPr>
          <a:lstStyle/>
          <a:p>
            <a:pPr lvl="0">
              <a:spcBef>
                <a:spcPts val="0"/>
              </a:spcBef>
              <a:buNone/>
            </a:pPr>
            <a:r>
              <a:rPr lang="en-US" sz="2000" dirty="0" smtClean="0"/>
              <a:t>	</a:t>
            </a:r>
            <a:r>
              <a:rPr lang="en-US" sz="2000" b="1" dirty="0" smtClean="0"/>
              <a:t>2012</a:t>
            </a:r>
          </a:p>
          <a:p>
            <a:pPr lvl="1">
              <a:spcBef>
                <a:spcPts val="0"/>
              </a:spcBef>
              <a:buFont typeface="Arial" pitchFamily="34" charset="0"/>
              <a:buChar char="•"/>
            </a:pPr>
            <a:r>
              <a:rPr lang="en-US" sz="2000" dirty="0" smtClean="0"/>
              <a:t>The payment of fees by insurers and plan sponsors of group health plans to fund the Patient-Centered Outcomes Research Institute (the "Institute").</a:t>
            </a:r>
          </a:p>
          <a:p>
            <a:pPr lvl="1">
              <a:spcBef>
                <a:spcPts val="0"/>
              </a:spcBef>
              <a:buFont typeface="Arial" pitchFamily="34" charset="0"/>
              <a:buChar char="•"/>
            </a:pPr>
            <a:r>
              <a:rPr lang="en-US" sz="2000" dirty="0" smtClean="0"/>
              <a:t>The amount of fees payable by each issuer of a "specified health insurance policy" and sponsor of an "applicable self-insured health plan" is $1 for each covered life for the 2012 policy or plan year.</a:t>
            </a:r>
          </a:p>
          <a:p>
            <a:pPr lvl="1">
              <a:spcBef>
                <a:spcPts val="0"/>
              </a:spcBef>
              <a:buFont typeface="Arial" pitchFamily="34" charset="0"/>
              <a:buChar char="•"/>
            </a:pPr>
            <a:r>
              <a:rPr lang="en-US" sz="2000" dirty="0" smtClean="0"/>
              <a:t>$2 for each covered life for the 2013 policy or plan year, and</a:t>
            </a:r>
          </a:p>
          <a:p>
            <a:pPr lvl="1">
              <a:spcBef>
                <a:spcPts val="0"/>
              </a:spcBef>
              <a:buFont typeface="Arial" pitchFamily="34" charset="0"/>
              <a:buChar char="•"/>
            </a:pPr>
            <a:r>
              <a:rPr lang="en-US" sz="2000" dirty="0" smtClean="0"/>
              <a:t>An increased amount each year thereafter based upon the percentage increase of the projected per capita amount of National Health Expenditures ("NHE"). </a:t>
            </a:r>
          </a:p>
          <a:p>
            <a:pPr lvl="0">
              <a:spcBef>
                <a:spcPts val="0"/>
              </a:spcBef>
              <a:buNone/>
            </a:pPr>
            <a:r>
              <a:rPr lang="en-US" sz="2000" dirty="0" smtClean="0"/>
              <a:t>	</a:t>
            </a:r>
            <a:r>
              <a:rPr lang="en-US" sz="2000" b="1" dirty="0" smtClean="0"/>
              <a:t>2013</a:t>
            </a:r>
          </a:p>
          <a:p>
            <a:pPr lvl="1">
              <a:spcBef>
                <a:spcPts val="0"/>
              </a:spcBef>
              <a:buFont typeface="Arial" pitchFamily="34" charset="0"/>
              <a:buChar char="•"/>
            </a:pPr>
            <a:r>
              <a:rPr lang="en-US" sz="2000" dirty="0" smtClean="0"/>
              <a:t>Expansion of FICA to include an additional 3.8% tax on the unearned income of high income individuals (for the 2013 tax year)</a:t>
            </a:r>
          </a:p>
          <a:p>
            <a:pPr lvl="1">
              <a:buSzPct val="118000"/>
              <a:buFont typeface="Arial" pitchFamily="34" charset="0"/>
              <a:buChar char="•"/>
            </a:pPr>
            <a:r>
              <a:rPr lang="en-US" sz="2000" dirty="0" smtClean="0"/>
              <a:t>0.9% Medicare payroll tax increase on wages of $</a:t>
            </a:r>
            <a:r>
              <a:rPr lang="en-US" sz="2000" dirty="0"/>
              <a:t>200,000 a year for those filing singly or $250,000 for those who are </a:t>
            </a:r>
            <a:r>
              <a:rPr lang="en-US" sz="2000" dirty="0" smtClean="0"/>
              <a:t>married </a:t>
            </a:r>
            <a:r>
              <a:rPr lang="en-US" sz="2000" dirty="0"/>
              <a:t>and filing jointly.</a:t>
            </a:r>
          </a:p>
          <a:p>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TAXES AND PENALTIES</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pPr>
              <a:buNone/>
            </a:pPr>
            <a:r>
              <a:rPr lang="en-US" sz="1800" b="1" dirty="0" smtClean="0"/>
              <a:t>	2013</a:t>
            </a:r>
          </a:p>
          <a:p>
            <a:r>
              <a:rPr lang="en-US" sz="1800" dirty="0" smtClean="0"/>
              <a:t>Plan sponsors will be required to provide an annual statement </a:t>
            </a:r>
            <a:r>
              <a:rPr lang="en-US" sz="1800" u="sng" dirty="0" smtClean="0"/>
              <a:t>to the government and covered individuals </a:t>
            </a:r>
            <a:r>
              <a:rPr lang="en-US" sz="1800" dirty="0" smtClean="0"/>
              <a:t>reflecting the months during the calendar year for which the individual received “minimum essential coverage.” </a:t>
            </a:r>
          </a:p>
          <a:p>
            <a:r>
              <a:rPr lang="en-US" sz="1800" dirty="0" smtClean="0"/>
              <a:t>Businesses are subject to a $50 fine for each missed statement to an employee up to a maximum of $100,000. </a:t>
            </a:r>
          </a:p>
          <a:p>
            <a:r>
              <a:rPr lang="en-US" sz="1800" dirty="0" smtClean="0"/>
              <a:t>If an employer offers some coverage but it’s not “qualifying” and “affordable”, then the employer pays a maximum annual penalty of $3,000 per full-time employee who received a subsidy through an Insurance Exchange . 	</a:t>
            </a:r>
          </a:p>
          <a:p>
            <a:r>
              <a:rPr lang="en-US" sz="1800" dirty="0"/>
              <a:t>a 3.8% tax on income from home sales and home </a:t>
            </a:r>
            <a:r>
              <a:rPr lang="en-US" sz="1800" dirty="0" smtClean="0"/>
              <a:t>rentals. The </a:t>
            </a:r>
            <a:r>
              <a:rPr lang="en-US" sz="1800" dirty="0"/>
              <a:t>new health care bill imposes a 3.8% tax on "unearned income" above a certain threshold ,</a:t>
            </a:r>
            <a:r>
              <a:rPr lang="en-US" sz="1800" dirty="0" smtClean="0"/>
              <a:t> </a:t>
            </a:r>
            <a:r>
              <a:rPr lang="en-US" sz="1800" dirty="0"/>
              <a:t>which includes income from any source that you aren't directly working for. This includes interest you receive on a savings account, dividends from stocks, rental income from a property you own, social security income, unemployment checks, child support and of course income from home sales.</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TAXES AND PENALTIES</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pPr>
              <a:buNone/>
            </a:pPr>
            <a:r>
              <a:rPr lang="en-US" sz="1800" b="1" dirty="0" smtClean="0"/>
              <a:t>	2014</a:t>
            </a:r>
          </a:p>
          <a:p>
            <a:r>
              <a:rPr lang="en-US" sz="1800" dirty="0" smtClean="0"/>
              <a:t>If an employer does not offer coverage at all, the maximum annual penalty will equal the number of full-time employees (minus 30), multiplied by $2,000</a:t>
            </a:r>
          </a:p>
          <a:p>
            <a:r>
              <a:rPr lang="en-US" sz="1800" dirty="0" smtClean="0"/>
              <a:t>If an employer </a:t>
            </a:r>
            <a:r>
              <a:rPr lang="en-US" sz="1800" dirty="0" smtClean="0"/>
              <a:t>with 50</a:t>
            </a:r>
            <a:r>
              <a:rPr lang="en-US" sz="1800" dirty="0"/>
              <a:t> </a:t>
            </a:r>
            <a:r>
              <a:rPr lang="en-US" sz="1800" dirty="0" smtClean="0"/>
              <a:t>or more </a:t>
            </a:r>
            <a:r>
              <a:rPr lang="en-US" sz="1800" dirty="0" smtClean="0"/>
              <a:t>FTE</a:t>
            </a:r>
            <a:r>
              <a:rPr lang="en-US" sz="1800" dirty="0" smtClean="0"/>
              <a:t>s </a:t>
            </a:r>
            <a:r>
              <a:rPr lang="en-US" sz="1800" dirty="0" smtClean="0"/>
              <a:t>does </a:t>
            </a:r>
            <a:r>
              <a:rPr lang="en-US" sz="1800" dirty="0" smtClean="0"/>
              <a:t>provide coverage but one FTE is receiving a premium tax credit, the employer will pay the lesser of $3,000 for each employee receiving a premium credit or $2,000 for each FTE (minus 30</a:t>
            </a:r>
            <a:r>
              <a:rPr lang="en-US" sz="1800" dirty="0" smtClean="0"/>
              <a:t>).</a:t>
            </a:r>
          </a:p>
          <a:p>
            <a:r>
              <a:rPr lang="en-US" sz="1800" dirty="0" smtClean="0"/>
              <a:t>Penalties </a:t>
            </a:r>
            <a:r>
              <a:rPr lang="en-US" sz="1800" dirty="0"/>
              <a:t>on individuals who do not get insurance and companies that don’t offer it. The actual penalties start relatively low – a penalty of the greater of $95 or 1 percent of income in 2014, $325 or 2 percent of income in 2015, and $695 or 2.5 percent of income in 2016 and beyond. This is expected to raise $17 billion over 10 years from individuals and $52 billion from corporations.</a:t>
            </a:r>
          </a:p>
          <a:p>
            <a:r>
              <a:rPr lang="en-US" sz="1800" b="1" dirty="0" smtClean="0"/>
              <a:t>Employers </a:t>
            </a:r>
            <a:r>
              <a:rPr lang="en-US" sz="1800" b="1" dirty="0" smtClean="0"/>
              <a:t>with 50 or more employees </a:t>
            </a:r>
            <a:r>
              <a:rPr lang="en-US" sz="1800" dirty="0" smtClean="0"/>
              <a:t>will be fined for waiting periods between 60-90 days ($600 per full-time employee in waiting period).</a:t>
            </a:r>
          </a:p>
          <a:p>
            <a:r>
              <a:rPr lang="en-US" sz="1800" dirty="0" smtClean="0"/>
              <a:t>Individual Mandate Penalty - $95 or 1.0% of taxable income.</a:t>
            </a:r>
          </a:p>
          <a:p>
            <a:pPr lvl="1"/>
            <a:r>
              <a:rPr lang="en-US" sz="1800" dirty="0" smtClean="0"/>
              <a:t>2015</a:t>
            </a:r>
            <a:r>
              <a:rPr lang="en-US" sz="1800" dirty="0" smtClean="0"/>
              <a:t>: $325 or 2.0% of taxable income.</a:t>
            </a:r>
          </a:p>
          <a:p>
            <a:pPr lvl="1"/>
            <a:r>
              <a:rPr lang="en-US" sz="1800" dirty="0" smtClean="0"/>
              <a:t>2016: $695 or 2.5% of taxable income.</a:t>
            </a:r>
          </a:p>
          <a:p>
            <a:pPr lvl="1"/>
            <a:r>
              <a:rPr lang="en-US" sz="1800" dirty="0" smtClean="0"/>
              <a:t>Those </a:t>
            </a:r>
            <a:r>
              <a:rPr lang="en-US" sz="1800" dirty="0"/>
              <a:t>under 65 can only deduct medical expenses if they exceed 10% of income.</a:t>
            </a:r>
          </a:p>
          <a:p>
            <a:pPr marL="0" indent="0">
              <a:buNone/>
            </a:pP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00200"/>
            <a:ext cx="8153400" cy="4154984"/>
          </a:xfrm>
          <a:prstGeom prst="rect">
            <a:avLst/>
          </a:prstGeom>
        </p:spPr>
        <p:txBody>
          <a:bodyPr wrap="square">
            <a:spAutoFit/>
          </a:bodyPr>
          <a:lstStyle/>
          <a:p>
            <a:r>
              <a:rPr lang="en-US" sz="2400" b="1" dirty="0" smtClean="0"/>
              <a:t>    Future</a:t>
            </a:r>
          </a:p>
          <a:p>
            <a:endParaRPr lang="en-US" sz="2400" b="1" dirty="0"/>
          </a:p>
          <a:p>
            <a:pPr marL="285750" indent="-285750">
              <a:buFont typeface="Arial" pitchFamily="34" charset="0"/>
              <a:buChar char="•"/>
            </a:pPr>
            <a:r>
              <a:rPr lang="en-US" sz="2400" dirty="0" smtClean="0"/>
              <a:t>In </a:t>
            </a:r>
            <a:r>
              <a:rPr lang="en-US" sz="2400" dirty="0"/>
              <a:t>2018, insurance companies will be assessed a 40% excise tax on "Cadillac" health plans. These are plans with annual premiums exceeding $10,200 for individuals or $27,500 for families</a:t>
            </a:r>
            <a:r>
              <a:rPr lang="en-US" sz="2400" dirty="0" smtClean="0"/>
              <a:t>.</a:t>
            </a:r>
          </a:p>
          <a:p>
            <a:pPr marL="285750" indent="-285750">
              <a:buFont typeface="Arial" pitchFamily="34" charset="0"/>
              <a:buChar char="•"/>
            </a:pPr>
            <a:r>
              <a:rPr lang="en-US" sz="2400" dirty="0"/>
              <a:t>Pharmaceutical companies will pay an extra $84.8 billion in fees over the next ten years to pay for closing the "donut hole" in Medicare Part D. This could raise drug costs if they pass this onto consumers.</a:t>
            </a:r>
          </a:p>
          <a:p>
            <a:pPr marL="285750" indent="-285750">
              <a:buFont typeface="Arial" pitchFamily="34" charset="0"/>
              <a:buChar char="•"/>
            </a:pPr>
            <a:endParaRPr lang="en-US" sz="2400" dirty="0"/>
          </a:p>
        </p:txBody>
      </p:sp>
      <p:sp>
        <p:nvSpPr>
          <p:cNvPr id="3" name="Title 1"/>
          <p:cNvSpPr txBox="1">
            <a:spLocks/>
          </p:cNvSpPr>
          <p:nvPr/>
        </p:nvSpPr>
        <p:spPr>
          <a:xfrm>
            <a:off x="457200" y="457200"/>
            <a:ext cx="82296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TAXES AND PENALTIES</a:t>
            </a:r>
            <a:endParaRPr lang="en-US" dirty="0"/>
          </a:p>
        </p:txBody>
      </p:sp>
    </p:spTree>
    <p:extLst>
      <p:ext uri="{BB962C8B-B14F-4D97-AF65-F5344CB8AC3E}">
        <p14:creationId xmlns:p14="http://schemas.microsoft.com/office/powerpoint/2010/main" val="427400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The Act was deemed largely constitutional by the Supreme Court.</a:t>
            </a:r>
          </a:p>
          <a:p>
            <a:r>
              <a:rPr lang="en-US" dirty="0" smtClean="0"/>
              <a:t>However, additional litigation can be expected. </a:t>
            </a:r>
          </a:p>
          <a:p>
            <a:pPr lvl="1">
              <a:buFont typeface="Wingdings" pitchFamily="2" charset="2"/>
              <a:buChar char="Ø"/>
            </a:pPr>
            <a:r>
              <a:rPr lang="en-US" dirty="0" smtClean="0"/>
              <a:t>For example, dozens of Catholic dioceses and schools filed lawsuits</a:t>
            </a:r>
          </a:p>
          <a:p>
            <a:pPr lvl="1">
              <a:buFont typeface="Wingdings" pitchFamily="2" charset="2"/>
              <a:buChar char="Ø"/>
            </a:pPr>
            <a:r>
              <a:rPr lang="en-US" dirty="0" smtClean="0"/>
              <a:t>Employers could face litigation over whether the Act's coverage mandates were implemented and administered correctly.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27" name="Picture 3" descr="http://www.csmonitor.com/extension/csm_base/design/csm_design/images/btn_nextLarge_quiz.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88" y="-2554288"/>
            <a:ext cx="2381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cache.addthiscdn.com/icons/v1/thumbs/32x32/print.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 y="-220345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ermissions">
            <a:hlinkClick r:id="rId6" tooltip="Permissions"/>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8150" y="-220345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38150" y="1073289"/>
            <a:ext cx="8248650" cy="3416320"/>
          </a:xfrm>
          <a:prstGeom prst="rect">
            <a:avLst/>
          </a:prstGeom>
        </p:spPr>
        <p:txBody>
          <a:bodyPr wrap="square">
            <a:spAutoFit/>
          </a:bodyPr>
          <a:lstStyle/>
          <a:p>
            <a:r>
              <a:rPr lang="en-US" sz="2400" dirty="0" smtClean="0"/>
              <a:t>•   </a:t>
            </a:r>
            <a:r>
              <a:rPr lang="en-US" sz="2400" dirty="0" smtClean="0"/>
              <a:t>New </a:t>
            </a:r>
            <a:r>
              <a:rPr lang="en-US" sz="2400" dirty="0"/>
              <a:t>taxes or fees on medical devices, drug manufacturers, </a:t>
            </a:r>
            <a:endParaRPr lang="en-US" sz="2400" dirty="0" smtClean="0"/>
          </a:p>
          <a:p>
            <a:r>
              <a:rPr lang="en-US" sz="2400" dirty="0"/>
              <a:t> </a:t>
            </a:r>
            <a:r>
              <a:rPr lang="en-US" sz="2400" dirty="0" smtClean="0"/>
              <a:t>    </a:t>
            </a:r>
            <a:r>
              <a:rPr lang="en-US" sz="2400" dirty="0" smtClean="0"/>
              <a:t>and </a:t>
            </a:r>
            <a:r>
              <a:rPr lang="en-US" sz="2400" dirty="0"/>
              <a:t>importers </a:t>
            </a:r>
            <a:r>
              <a:rPr lang="en-US" sz="2400" dirty="0" smtClean="0"/>
              <a:t>of </a:t>
            </a:r>
            <a:r>
              <a:rPr lang="en-US" sz="2400" dirty="0" smtClean="0"/>
              <a:t>medical devices</a:t>
            </a:r>
            <a:r>
              <a:rPr lang="en-US" sz="2400" dirty="0"/>
              <a:t>. The </a:t>
            </a:r>
            <a:r>
              <a:rPr lang="en-US" sz="2400" dirty="0">
                <a:hlinkClick r:id="rId8" action="ppaction://hlinkfile"/>
              </a:rPr>
              <a:t>Congressional Budget </a:t>
            </a:r>
            <a:endParaRPr lang="en-US" sz="2400" dirty="0" smtClean="0">
              <a:hlinkClick r:id="rId8" action="ppaction://hlinkfile"/>
            </a:endParaRPr>
          </a:p>
          <a:p>
            <a:r>
              <a:rPr lang="en-US" sz="2400" dirty="0">
                <a:hlinkClick r:id="rId8" action="ppaction://hlinkfile"/>
              </a:rPr>
              <a:t> </a:t>
            </a:r>
            <a:r>
              <a:rPr lang="en-US" sz="2400" dirty="0" smtClean="0">
                <a:hlinkClick r:id="rId8" action="ppaction://hlinkfile"/>
              </a:rPr>
              <a:t>     </a:t>
            </a:r>
            <a:r>
              <a:rPr lang="en-US" sz="2400" dirty="0" smtClean="0">
                <a:hlinkClick r:id="rId8" action="ppaction://hlinkfile"/>
              </a:rPr>
              <a:t>Office</a:t>
            </a:r>
            <a:r>
              <a:rPr lang="en-US" sz="2400" dirty="0" smtClean="0"/>
              <a:t> </a:t>
            </a:r>
            <a:r>
              <a:rPr lang="en-US" sz="2400" dirty="0"/>
              <a:t>estimates this group </a:t>
            </a:r>
            <a:r>
              <a:rPr lang="en-US" sz="2400" dirty="0" smtClean="0"/>
              <a:t>would </a:t>
            </a:r>
            <a:r>
              <a:rPr lang="en-US" sz="2400" dirty="0"/>
              <a:t>bring </a:t>
            </a:r>
            <a:r>
              <a:rPr lang="en-US" sz="2400" dirty="0" smtClean="0"/>
              <a:t>in </a:t>
            </a:r>
            <a:r>
              <a:rPr lang="en-US" sz="2400" dirty="0"/>
              <a:t>an </a:t>
            </a:r>
            <a:r>
              <a:rPr lang="en-US" sz="2400" dirty="0" smtClean="0"/>
              <a:t>additional </a:t>
            </a:r>
            <a:r>
              <a:rPr lang="en-US" sz="2400" dirty="0"/>
              <a:t>$107 </a:t>
            </a:r>
            <a:endParaRPr lang="en-US" sz="2400" dirty="0" smtClean="0"/>
          </a:p>
          <a:p>
            <a:r>
              <a:rPr lang="en-US" sz="2400" dirty="0"/>
              <a:t> </a:t>
            </a:r>
            <a:r>
              <a:rPr lang="en-US" sz="2400" dirty="0" smtClean="0"/>
              <a:t>     </a:t>
            </a:r>
            <a:r>
              <a:rPr lang="en-US" sz="2400" dirty="0" smtClean="0"/>
              <a:t>billion </a:t>
            </a:r>
            <a:r>
              <a:rPr lang="en-US" sz="2400" dirty="0"/>
              <a:t>over 10 years</a:t>
            </a:r>
            <a:r>
              <a:rPr lang="en-US" sz="2400" dirty="0" smtClean="0"/>
              <a:t>.</a:t>
            </a:r>
            <a:endParaRPr lang="en-US" sz="2400" dirty="0">
              <a:effectLst/>
            </a:endParaRPr>
          </a:p>
          <a:p>
            <a:pPr marL="285750" indent="-285750">
              <a:buSzPct val="127000"/>
              <a:buFont typeface="Arial" pitchFamily="34" charset="0"/>
              <a:buChar char="•"/>
            </a:pPr>
            <a:r>
              <a:rPr lang="en-US" sz="2400" dirty="0" smtClean="0"/>
              <a:t>A </a:t>
            </a:r>
            <a:r>
              <a:rPr lang="en-US" sz="2400" dirty="0"/>
              <a:t>surcharge on high-cost health-insurance plans, which will be mainly borne by the wealthy. Labor unions, which have given up pay increases for benefit increases, have </a:t>
            </a:r>
            <a:r>
              <a:rPr lang="en-US" sz="2400" dirty="0" smtClean="0"/>
              <a:t>an </a:t>
            </a:r>
            <a:r>
              <a:rPr lang="en-US" sz="2400" dirty="0"/>
              <a:t>exclusion from the surcharge. Over 10 years, this will raise $32 billion</a:t>
            </a:r>
            <a:r>
              <a:rPr lang="en-US" sz="2400" dirty="0" smtClean="0"/>
              <a:t>.</a:t>
            </a:r>
          </a:p>
          <a:p>
            <a:pPr marL="285750" indent="-285750">
              <a:buSzPct val="127000"/>
              <a:buFont typeface="Arial" pitchFamily="34" charset="0"/>
              <a:buChar char="•"/>
            </a:pPr>
            <a:endParaRPr lang="en-US" sz="2400" dirty="0"/>
          </a:p>
        </p:txBody>
      </p:sp>
      <p:sp>
        <p:nvSpPr>
          <p:cNvPr id="10" name="Title 1"/>
          <p:cNvSpPr txBox="1">
            <a:spLocks/>
          </p:cNvSpPr>
          <p:nvPr/>
        </p:nvSpPr>
        <p:spPr>
          <a:xfrm>
            <a:off x="457200" y="76200"/>
            <a:ext cx="82296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TAXES AND PENALTIES</a:t>
            </a:r>
            <a:endParaRPr lang="en-US" dirty="0"/>
          </a:p>
        </p:txBody>
      </p:sp>
    </p:spTree>
    <p:extLst>
      <p:ext uri="{BB962C8B-B14F-4D97-AF65-F5344CB8AC3E}">
        <p14:creationId xmlns:p14="http://schemas.microsoft.com/office/powerpoint/2010/main" val="2019226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COMPLIANCE RISKS</a:t>
            </a:r>
            <a:endParaRPr lang="en-US" dirty="0"/>
          </a:p>
        </p:txBody>
      </p:sp>
      <p:sp>
        <p:nvSpPr>
          <p:cNvPr id="3" name="Content Placeholder 2"/>
          <p:cNvSpPr>
            <a:spLocks noGrp="1"/>
          </p:cNvSpPr>
          <p:nvPr>
            <p:ph idx="1"/>
          </p:nvPr>
        </p:nvSpPr>
        <p:spPr>
          <a:xfrm>
            <a:off x="228600" y="1219200"/>
            <a:ext cx="8915400" cy="4525963"/>
          </a:xfrm>
        </p:spPr>
        <p:txBody>
          <a:bodyPr>
            <a:noAutofit/>
          </a:bodyPr>
          <a:lstStyle/>
          <a:p>
            <a:r>
              <a:rPr lang="en-US" sz="2400" dirty="0" smtClean="0"/>
              <a:t>The law asks states to expand their Medicaid programs to cover virtually everyone earning up to 133 percent of the federal poverty level (about $31,000 for a family of four) or lose all federal financing for Medicaid.</a:t>
            </a:r>
          </a:p>
          <a:p>
            <a:r>
              <a:rPr lang="en-US" sz="2400" dirty="0" smtClean="0"/>
              <a:t>The U.S. Supreme Court ruled that states could opt of the Medicaid expansion and some, such as Florida and Texas, have already rejected the plan. </a:t>
            </a:r>
          </a:p>
          <a:p>
            <a:r>
              <a:rPr lang="en-US" sz="2400" dirty="0" smtClean="0"/>
              <a:t>That means that large numbers of poor people could be left without coverage and that could have a big effect on employers with low-wage workers.</a:t>
            </a:r>
          </a:p>
          <a:p>
            <a:r>
              <a:rPr lang="en-US" sz="2400" dirty="0" smtClean="0"/>
              <a:t>However, the law provides tax credits to help people with incomes of 100 percent to 400 percent of the FPL (about $23,000 to $92,000 for a family of four) to buy private insurance.</a:t>
            </a:r>
          </a:p>
          <a:p>
            <a:r>
              <a:rPr lang="en-US" sz="2400" dirty="0" smtClean="0"/>
              <a:t>Refundable and </a:t>
            </a:r>
            <a:r>
              <a:rPr lang="en-US" sz="2400" dirty="0" err="1" smtClean="0"/>
              <a:t>advanceable</a:t>
            </a:r>
            <a:r>
              <a:rPr lang="en-US" sz="2400" dirty="0" smtClean="0"/>
              <a:t> premium credits - 2% to 9.5% of FPL.</a:t>
            </a:r>
          </a:p>
          <a:p>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BENEFIT COMPLIANCE RISKS</a:t>
            </a:r>
            <a:endParaRPr lang="en-US" dirty="0"/>
          </a:p>
        </p:txBody>
      </p:sp>
      <p:sp>
        <p:nvSpPr>
          <p:cNvPr id="3" name="Content Placeholder 2"/>
          <p:cNvSpPr>
            <a:spLocks noGrp="1"/>
          </p:cNvSpPr>
          <p:nvPr>
            <p:ph idx="1"/>
          </p:nvPr>
        </p:nvSpPr>
        <p:spPr>
          <a:xfrm>
            <a:off x="381000" y="1493837"/>
            <a:ext cx="8534400" cy="4525963"/>
          </a:xfrm>
        </p:spPr>
        <p:txBody>
          <a:bodyPr>
            <a:noAutofit/>
          </a:bodyPr>
          <a:lstStyle/>
          <a:p>
            <a:pPr>
              <a:spcBef>
                <a:spcPts val="0"/>
              </a:spcBef>
            </a:pPr>
            <a:r>
              <a:rPr lang="en-US" sz="2400" dirty="0" smtClean="0"/>
              <a:t>However there is no provision to provide subsidies for anyone below the poverty line because it was assumed that those people would be covered by expanded Medicaid.</a:t>
            </a:r>
          </a:p>
          <a:p>
            <a:pPr>
              <a:spcBef>
                <a:spcPts val="0"/>
              </a:spcBef>
            </a:pPr>
            <a:r>
              <a:rPr lang="en-US" sz="2400" dirty="0" smtClean="0"/>
              <a:t>Employers in states that don't expand Medicaid will have to make sure their workers are covered or pay penalties, but the larger issue is that more uninsured people means higher costs for everyone.</a:t>
            </a:r>
          </a:p>
          <a:p>
            <a:pPr>
              <a:spcBef>
                <a:spcPts val="0"/>
              </a:spcBef>
            </a:pPr>
            <a:r>
              <a:rPr lang="en-US" sz="2400" dirty="0" smtClean="0"/>
              <a:t>Those costs will be added to employer premiums  when all the providers have to make up for not getting reimbursed by Medicaid or by private insurance.”</a:t>
            </a:r>
          </a:p>
          <a:p>
            <a:pPr>
              <a:spcBef>
                <a:spcPts val="0"/>
              </a:spcBef>
            </a:pPr>
            <a:r>
              <a:rPr lang="en-US" sz="2400" dirty="0" smtClean="0"/>
              <a:t>While state legislatures might score political points for not expanding Medicaid f or employers and their employees, there could be a huge cost to employers that do offer coverage.</a:t>
            </a:r>
          </a:p>
          <a:p>
            <a:pPr>
              <a:spcBef>
                <a:spcPts val="0"/>
              </a:spcBef>
            </a:pP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dirty="0" smtClean="0"/>
              <a:t>BENEFIT COMPLIANCE RISKS</a:t>
            </a:r>
            <a:br>
              <a:rPr lang="en-US" dirty="0" smtClean="0"/>
            </a:br>
            <a:endParaRPr lang="en-US" dirty="0"/>
          </a:p>
        </p:txBody>
      </p:sp>
      <p:sp>
        <p:nvSpPr>
          <p:cNvPr id="3" name="Content Placeholder 2"/>
          <p:cNvSpPr>
            <a:spLocks noGrp="1"/>
          </p:cNvSpPr>
          <p:nvPr>
            <p:ph idx="1"/>
          </p:nvPr>
        </p:nvSpPr>
        <p:spPr>
          <a:xfrm>
            <a:off x="228600" y="1265237"/>
            <a:ext cx="8915400" cy="4525963"/>
          </a:xfrm>
        </p:spPr>
        <p:txBody>
          <a:bodyPr>
            <a:noAutofit/>
          </a:bodyPr>
          <a:lstStyle/>
          <a:p>
            <a:r>
              <a:rPr lang="en-US" sz="2000" dirty="0" smtClean="0"/>
              <a:t>Companies risk overlooking some fundamental requirements for complying with health-care-related laws and regulations. </a:t>
            </a:r>
          </a:p>
          <a:p>
            <a:r>
              <a:rPr lang="en-US" sz="2000" dirty="0" smtClean="0"/>
              <a:t>Even something as simple as </a:t>
            </a:r>
            <a:r>
              <a:rPr lang="en-US" sz="2000" b="1" dirty="0" smtClean="0"/>
              <a:t>maintaining required plan documents</a:t>
            </a:r>
            <a:r>
              <a:rPr lang="en-US" sz="2000" dirty="0" smtClean="0"/>
              <a:t> — a technical document that details plan compliance with Employee Retirement Income Security Act (ERISA) rules for such things as claims procedures and eligibility provisions, as well as a </a:t>
            </a:r>
            <a:r>
              <a:rPr lang="en-US" sz="2000" b="1" dirty="0" smtClean="0"/>
              <a:t>summary plan document for participants</a:t>
            </a:r>
            <a:r>
              <a:rPr lang="en-US" sz="2000" dirty="0" smtClean="0"/>
              <a:t> — can fall through the cracks.</a:t>
            </a:r>
          </a:p>
          <a:p>
            <a:r>
              <a:rPr lang="en-US" sz="2000" dirty="0" smtClean="0"/>
              <a:t>Many firms think they are in compliance because they have insurance contracts. In 99% of the cases, that is not enough to meet ERISA’s standards for plan documents.</a:t>
            </a:r>
          </a:p>
          <a:p>
            <a:r>
              <a:rPr lang="en-US" sz="2000" dirty="0" smtClean="0"/>
              <a:t>The requirement to provide an SBC starts on the first day of the plan year beginning on or after September 23, 2012.</a:t>
            </a:r>
          </a:p>
          <a:p>
            <a:r>
              <a:rPr lang="en-US" sz="2000" dirty="0" smtClean="0"/>
              <a:t>Not supplying such documents within 30 days of a written request from an employee can result in a fine of up to $110 a day. </a:t>
            </a:r>
          </a:p>
          <a:p>
            <a:endParaRPr lang="en-US"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686800" cy="4525963"/>
          </a:xfrm>
        </p:spPr>
        <p:txBody>
          <a:bodyPr>
            <a:noAutofit/>
          </a:bodyPr>
          <a:lstStyle/>
          <a:p>
            <a:pPr>
              <a:spcBef>
                <a:spcPts val="0"/>
              </a:spcBef>
            </a:pPr>
            <a:r>
              <a:rPr lang="en-US" sz="2800" dirty="0" smtClean="0"/>
              <a:t>Companies also may fail to retain plan-related documents — including amendments to original plans and open-enrollment materials — for enough time after a plan year ends. </a:t>
            </a:r>
          </a:p>
          <a:p>
            <a:pPr>
              <a:spcBef>
                <a:spcPts val="0"/>
              </a:spcBef>
            </a:pPr>
            <a:r>
              <a:rPr lang="en-US" sz="2800" dirty="0" smtClean="0"/>
              <a:t>ERISA requires that employers keep them for at least six years. But some states have longer statutes of limitation</a:t>
            </a:r>
          </a:p>
          <a:p>
            <a:pPr>
              <a:spcBef>
                <a:spcPts val="0"/>
              </a:spcBef>
            </a:pPr>
            <a:r>
              <a:rPr lang="en-US" sz="2800" b="1" dirty="0" smtClean="0"/>
              <a:t>Failure to file Form 5500</a:t>
            </a:r>
            <a:r>
              <a:rPr lang="en-US" sz="2800" dirty="0" smtClean="0"/>
              <a:t> each year can be even costlier. </a:t>
            </a:r>
          </a:p>
          <a:p>
            <a:pPr lvl="1">
              <a:spcBef>
                <a:spcPts val="0"/>
              </a:spcBef>
              <a:buFont typeface="Wingdings" pitchFamily="2" charset="2"/>
              <a:buChar char="Ø"/>
            </a:pPr>
            <a:r>
              <a:rPr lang="en-US" dirty="0" smtClean="0"/>
              <a:t>The form, required for </a:t>
            </a:r>
            <a:r>
              <a:rPr lang="en-US" b="1" dirty="0" smtClean="0"/>
              <a:t>plans with more than 100 participants, </a:t>
            </a:r>
            <a:r>
              <a:rPr lang="en-US" dirty="0" smtClean="0"/>
              <a:t>contains basic information such as the number of people covered, the amount of assets in the plan, and the identification of plan providers. </a:t>
            </a:r>
          </a:p>
          <a:p>
            <a:pPr lvl="1">
              <a:spcBef>
                <a:spcPts val="0"/>
              </a:spcBef>
              <a:buFont typeface="Wingdings" pitchFamily="2" charset="2"/>
              <a:buChar char="Ø"/>
            </a:pPr>
            <a:r>
              <a:rPr lang="en-US" dirty="0" smtClean="0"/>
              <a:t>The fine for noncompliance is up to $1,100 a day. </a:t>
            </a:r>
          </a:p>
        </p:txBody>
      </p:sp>
      <p:sp>
        <p:nvSpPr>
          <p:cNvPr id="4" name="Title 1"/>
          <p:cNvSpPr>
            <a:spLocks noGrp="1"/>
          </p:cNvSpPr>
          <p:nvPr>
            <p:ph type="title"/>
          </p:nvPr>
        </p:nvSpPr>
        <p:spPr>
          <a:xfrm>
            <a:off x="457200" y="609600"/>
            <a:ext cx="8229600" cy="685800"/>
          </a:xfrm>
        </p:spPr>
        <p:txBody>
          <a:bodyPr>
            <a:noAutofit/>
          </a:bodyPr>
          <a:lstStyle/>
          <a:p>
            <a:r>
              <a:rPr lang="en-US" dirty="0" smtClean="0"/>
              <a:t>BENEFIT COMPLIANCE RISKS</a:t>
            </a:r>
            <a:br>
              <a:rPr lang="en-US" dirty="0" smtClean="0"/>
            </a:b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2837"/>
            <a:ext cx="8229600" cy="4525963"/>
          </a:xfrm>
        </p:spPr>
        <p:txBody>
          <a:bodyPr>
            <a:noAutofit/>
          </a:bodyPr>
          <a:lstStyle/>
          <a:p>
            <a:pPr>
              <a:spcBef>
                <a:spcPts val="0"/>
              </a:spcBef>
            </a:pPr>
            <a:r>
              <a:rPr lang="en-US" sz="2800" dirty="0" smtClean="0"/>
              <a:t>Meanwhile, the DOL is becoming more vigilant about enforcing compliance with the</a:t>
            </a:r>
            <a:r>
              <a:rPr lang="en-US" sz="2800" b="1" dirty="0" smtClean="0"/>
              <a:t> </a:t>
            </a:r>
            <a:r>
              <a:rPr lang="en-US" sz="2800" dirty="0" smtClean="0"/>
              <a:t>Health Insurance Portability and Accountability Act of 1996 (HIPAA).</a:t>
            </a:r>
          </a:p>
          <a:p>
            <a:pPr lvl="1">
              <a:spcBef>
                <a:spcPts val="0"/>
              </a:spcBef>
              <a:buFont typeface="Wingdings" pitchFamily="2" charset="2"/>
              <a:buChar char="Ø"/>
            </a:pPr>
            <a:r>
              <a:rPr lang="en-US" dirty="0" smtClean="0"/>
              <a:t> The department recently started a pilot program in which it’s auditing 150 randomly selected employers.</a:t>
            </a:r>
          </a:p>
          <a:p>
            <a:pPr lvl="1">
              <a:spcBef>
                <a:spcPts val="0"/>
              </a:spcBef>
              <a:buFont typeface="Wingdings" pitchFamily="2" charset="2"/>
              <a:buChar char="Ø"/>
            </a:pPr>
            <a:r>
              <a:rPr lang="en-US" dirty="0" smtClean="0"/>
              <a:t> Auditors come to a company’s offices for 3 to 10 days and go over its </a:t>
            </a:r>
            <a:r>
              <a:rPr lang="en-US" b="1" dirty="0" smtClean="0"/>
              <a:t>HIPAA documentation</a:t>
            </a:r>
            <a:r>
              <a:rPr lang="en-US" dirty="0" smtClean="0"/>
              <a:t> with whomever is responsible for monitoring compliance with standards under the law.</a:t>
            </a:r>
          </a:p>
          <a:p>
            <a:pPr lvl="1">
              <a:spcBef>
                <a:spcPts val="0"/>
              </a:spcBef>
              <a:buFont typeface="Wingdings" pitchFamily="2" charset="2"/>
              <a:buChar char="Ø"/>
            </a:pPr>
            <a:r>
              <a:rPr lang="en-US" dirty="0" smtClean="0"/>
              <a:t> Penalties are up to $2,500 per incident of noncompliance per standard.</a:t>
            </a:r>
          </a:p>
          <a:p>
            <a:endParaRPr lang="en-US" sz="2800" dirty="0"/>
          </a:p>
        </p:txBody>
      </p:sp>
      <p:sp>
        <p:nvSpPr>
          <p:cNvPr id="4" name="Title 1"/>
          <p:cNvSpPr>
            <a:spLocks noGrp="1"/>
          </p:cNvSpPr>
          <p:nvPr>
            <p:ph type="title"/>
          </p:nvPr>
        </p:nvSpPr>
        <p:spPr>
          <a:xfrm>
            <a:off x="457200" y="609600"/>
            <a:ext cx="8229600" cy="685800"/>
          </a:xfrm>
        </p:spPr>
        <p:txBody>
          <a:bodyPr>
            <a:noAutofit/>
          </a:bodyPr>
          <a:lstStyle/>
          <a:p>
            <a:r>
              <a:rPr lang="en-US" dirty="0" smtClean="0"/>
              <a:t>BENEFIT COMPLIANCE RISKS</a:t>
            </a:r>
            <a:br>
              <a:rPr lang="en-US" dirty="0" smtClean="0"/>
            </a:b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 COMPLIANCE RISKS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Starting in 2013 </a:t>
            </a:r>
            <a:r>
              <a:rPr lang="en-US" b="1" dirty="0" smtClean="0"/>
              <a:t>employers with at least 250 employees </a:t>
            </a:r>
            <a:r>
              <a:rPr lang="en-US" dirty="0" smtClean="0"/>
              <a:t>must report on each person’s Form W-2 all prior-year costs for health insurance paid by both employer and employee.</a:t>
            </a:r>
          </a:p>
          <a:p>
            <a:r>
              <a:rPr lang="en-US" dirty="0" smtClean="0"/>
              <a:t>That might not seem like a big deal if you have a fully insured plan, because the cost is essentially just the premium dollars you’re spending, But things happen. </a:t>
            </a:r>
          </a:p>
          <a:p>
            <a:r>
              <a:rPr lang="en-US" dirty="0" smtClean="0"/>
              <a:t>Say an employee joined a company in February. He gets married in March and adds his wife to the plan. She has a baby in November and now they go to a family plan. That’s got to be tracked, and the numbers have to be accurate.” Reporting the information incorrectly will subject the employer to the same $200 fine per Form W-2 that already applies for errors on the form.</a:t>
            </a:r>
          </a:p>
          <a:p>
            <a:r>
              <a:rPr lang="en-US" dirty="0" smtClean="0"/>
              <a:t>Although the information is to be reported on a tax form, the plan costs will not be taxable — for now, at least.</a:t>
            </a:r>
          </a:p>
          <a:p>
            <a:r>
              <a:rPr lang="en-US" dirty="0" smtClean="0"/>
              <a:t>It is likely that the government will use that information to identify companies subject to the “Cadillac tax” for lucrative plans scheduled to take effect in 2018.</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 COMPLIANCE RISKS</a:t>
            </a:r>
            <a:endParaRPr lang="en-US" dirty="0"/>
          </a:p>
        </p:txBody>
      </p:sp>
      <p:sp>
        <p:nvSpPr>
          <p:cNvPr id="3" name="Content Placeholder 2"/>
          <p:cNvSpPr>
            <a:spLocks noGrp="1"/>
          </p:cNvSpPr>
          <p:nvPr>
            <p:ph idx="1"/>
          </p:nvPr>
        </p:nvSpPr>
        <p:spPr/>
        <p:txBody>
          <a:bodyPr>
            <a:normAutofit fontScale="92500" lnSpcReduction="20000"/>
          </a:bodyPr>
          <a:lstStyle/>
          <a:p>
            <a:pPr>
              <a:spcBef>
                <a:spcPts val="0"/>
              </a:spcBef>
            </a:pPr>
            <a:r>
              <a:rPr lang="en-US" dirty="0" smtClean="0"/>
              <a:t>A new document is required to be distributed to employees each year beginning with the open enrollments taking place after September 23, 2012. </a:t>
            </a:r>
          </a:p>
          <a:p>
            <a:pPr>
              <a:spcBef>
                <a:spcPts val="0"/>
              </a:spcBef>
            </a:pPr>
            <a:r>
              <a:rPr lang="en-US" dirty="0" smtClean="0"/>
              <a:t>Called a </a:t>
            </a:r>
            <a:r>
              <a:rPr lang="en-US" b="1" dirty="0" smtClean="0"/>
              <a:t>Summary of Benefits and Coverages (SBC</a:t>
            </a:r>
            <a:r>
              <a:rPr lang="en-US" dirty="0" smtClean="0"/>
              <a:t>), it’s a mini-summary plan document.</a:t>
            </a:r>
          </a:p>
          <a:p>
            <a:pPr>
              <a:spcBef>
                <a:spcPts val="0"/>
              </a:spcBef>
            </a:pPr>
            <a:r>
              <a:rPr lang="en-US" dirty="0" smtClean="0"/>
              <a:t>Failure to provide the SBC may result in an excise tax equal to $100 per plan participant per day of noncompliance. </a:t>
            </a:r>
          </a:p>
          <a:p>
            <a:pPr>
              <a:spcBef>
                <a:spcPts val="0"/>
              </a:spcBef>
            </a:pPr>
            <a:r>
              <a:rPr lang="en-US" dirty="0" smtClean="0"/>
              <a:t>Should the DOL deem the noncompliance to be “willful,” an additional $1,000 fine per violation may be assessed.</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IMPLICATIONS</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spcBef>
                <a:spcPts val="0"/>
              </a:spcBef>
            </a:pPr>
            <a:r>
              <a:rPr lang="en-US" dirty="0" smtClean="0"/>
              <a:t>The rules governing many of these mandates and the exchanges have not yet been fully drafted by the regulators. </a:t>
            </a:r>
          </a:p>
          <a:p>
            <a:pPr>
              <a:lnSpc>
                <a:spcPct val="110000"/>
              </a:lnSpc>
              <a:spcBef>
                <a:spcPts val="0"/>
              </a:spcBef>
            </a:pPr>
            <a:r>
              <a:rPr lang="en-US" dirty="0" smtClean="0"/>
              <a:t>Thus, employers and plan sponsors should move carefully through the implementation phase of these mandates </a:t>
            </a:r>
          </a:p>
          <a:p>
            <a:pPr>
              <a:lnSpc>
                <a:spcPct val="110000"/>
              </a:lnSpc>
              <a:spcBef>
                <a:spcPts val="0"/>
              </a:spcBef>
            </a:pPr>
            <a:r>
              <a:rPr lang="en-US" dirty="0" smtClean="0"/>
              <a:t>Continue to work closely with qualified advisors to attempt to make informed decisions that comply with applicable law.</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NEXT STEPS</a:t>
            </a:r>
            <a:endParaRPr lang="en-US" dirty="0">
              <a:solidFill>
                <a:srgbClr val="FF0000"/>
              </a:solidFill>
            </a:endParaRPr>
          </a:p>
        </p:txBody>
      </p:sp>
      <p:sp>
        <p:nvSpPr>
          <p:cNvPr id="3" name="Content Placeholder 2"/>
          <p:cNvSpPr>
            <a:spLocks noGrp="1"/>
          </p:cNvSpPr>
          <p:nvPr>
            <p:ph idx="1"/>
          </p:nvPr>
        </p:nvSpPr>
        <p:spPr>
          <a:xfrm>
            <a:off x="457200" y="1371600"/>
            <a:ext cx="8686800" cy="4525963"/>
          </a:xfrm>
        </p:spPr>
        <p:txBody>
          <a:bodyPr>
            <a:noAutofit/>
          </a:bodyPr>
          <a:lstStyle/>
          <a:p>
            <a:pPr lvl="0">
              <a:spcBef>
                <a:spcPts val="0"/>
              </a:spcBef>
            </a:pPr>
            <a:r>
              <a:rPr lang="en-US" sz="2400" dirty="0" smtClean="0"/>
              <a:t>Determine the strategic implications of whether or not to offer a plan.  </a:t>
            </a:r>
          </a:p>
          <a:p>
            <a:pPr lvl="0">
              <a:spcBef>
                <a:spcPts val="0"/>
              </a:spcBef>
            </a:pPr>
            <a:r>
              <a:rPr lang="en-US" sz="2400" dirty="0" smtClean="0"/>
              <a:t>Review the Supreme Court decision as to its impact on your organization.</a:t>
            </a:r>
          </a:p>
          <a:p>
            <a:pPr lvl="0">
              <a:spcBef>
                <a:spcPts val="0"/>
              </a:spcBef>
            </a:pPr>
            <a:r>
              <a:rPr lang="en-US" sz="2400" dirty="0" smtClean="0"/>
              <a:t>Perform a qualitative analysis on whether it makes sense to remain a grandfathered plan</a:t>
            </a:r>
          </a:p>
          <a:p>
            <a:pPr lvl="0">
              <a:spcBef>
                <a:spcPts val="0"/>
              </a:spcBef>
            </a:pPr>
            <a:r>
              <a:rPr lang="en-US" sz="2400" dirty="0" smtClean="0"/>
              <a:t>Perform a qualitative analysis to determine if existing plans meet qualifying eligibility and affordability standards.  In order for employers to avoid potential penalties, ensure that any health plans offered meet both standards.</a:t>
            </a:r>
          </a:p>
          <a:p>
            <a:pPr lvl="0"/>
            <a:r>
              <a:rPr lang="en-US" sz="2400" dirty="0" smtClean="0"/>
              <a:t>Perform a quantitative analysis to project the so-called "Cadillac tax" set to begin in 2018.</a:t>
            </a: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686800" cy="1554162"/>
          </a:xfrm>
        </p:spPr>
        <p:txBody>
          <a:bodyPr>
            <a:normAutofit/>
          </a:bodyPr>
          <a:lstStyle/>
          <a:p>
            <a:r>
              <a:rPr lang="en-US" dirty="0" smtClean="0"/>
              <a:t>OVERVIEW</a:t>
            </a:r>
            <a:endParaRPr lang="en-US" dirty="0"/>
          </a:p>
        </p:txBody>
      </p:sp>
      <p:sp>
        <p:nvSpPr>
          <p:cNvPr id="3" name="Content Placeholder 2"/>
          <p:cNvSpPr>
            <a:spLocks noGrp="1"/>
          </p:cNvSpPr>
          <p:nvPr>
            <p:ph idx="1"/>
          </p:nvPr>
        </p:nvSpPr>
        <p:spPr>
          <a:xfrm>
            <a:off x="457200" y="1371600"/>
            <a:ext cx="8458200" cy="4525963"/>
          </a:xfrm>
        </p:spPr>
        <p:txBody>
          <a:bodyPr>
            <a:noAutofit/>
          </a:bodyPr>
          <a:lstStyle/>
          <a:p>
            <a:pPr>
              <a:spcBef>
                <a:spcPts val="0"/>
              </a:spcBef>
              <a:buNone/>
            </a:pPr>
            <a:r>
              <a:rPr lang="en-US" sz="2800" dirty="0" smtClean="0"/>
              <a:t>The implications of the Patient Care and Affordability</a:t>
            </a:r>
          </a:p>
          <a:p>
            <a:pPr>
              <a:spcBef>
                <a:spcPts val="0"/>
              </a:spcBef>
              <a:buNone/>
            </a:pPr>
            <a:r>
              <a:rPr lang="en-US" sz="2800" dirty="0" smtClean="0"/>
              <a:t>Act depends on a number of circumstances, such as if</a:t>
            </a:r>
          </a:p>
          <a:p>
            <a:pPr>
              <a:spcBef>
                <a:spcPts val="0"/>
              </a:spcBef>
              <a:buNone/>
            </a:pPr>
            <a:r>
              <a:rPr lang="en-US" sz="2800" dirty="0" smtClean="0"/>
              <a:t>you are a:</a:t>
            </a:r>
          </a:p>
          <a:p>
            <a:pPr lvl="1">
              <a:spcBef>
                <a:spcPts val="0"/>
              </a:spcBef>
              <a:buSzPct val="60000"/>
              <a:buFont typeface="Wingdings" pitchFamily="2" charset="2"/>
              <a:buChar char="Ø"/>
            </a:pPr>
            <a:r>
              <a:rPr lang="en-US" dirty="0" smtClean="0"/>
              <a:t>An elderly person </a:t>
            </a:r>
          </a:p>
          <a:p>
            <a:pPr lvl="1">
              <a:spcBef>
                <a:spcPts val="0"/>
              </a:spcBef>
              <a:buSzPct val="60000"/>
              <a:buFont typeface="Wingdings" pitchFamily="2" charset="2"/>
              <a:buChar char="Ø"/>
            </a:pPr>
            <a:r>
              <a:rPr lang="en-US" dirty="0" smtClean="0"/>
              <a:t>Someone with a pre existing condition</a:t>
            </a:r>
          </a:p>
          <a:p>
            <a:pPr lvl="1">
              <a:spcBef>
                <a:spcPts val="0"/>
              </a:spcBef>
              <a:buSzPct val="60000"/>
              <a:buFont typeface="Wingdings" pitchFamily="2" charset="2"/>
              <a:buChar char="Ø"/>
            </a:pPr>
            <a:r>
              <a:rPr lang="en-US" dirty="0" smtClean="0"/>
              <a:t>A young adult</a:t>
            </a:r>
          </a:p>
          <a:p>
            <a:pPr lvl="1">
              <a:spcBef>
                <a:spcPts val="0"/>
              </a:spcBef>
              <a:buSzPct val="60000"/>
              <a:buFont typeface="Wingdings" pitchFamily="2" charset="2"/>
              <a:buChar char="Ø"/>
            </a:pPr>
            <a:r>
              <a:rPr lang="en-US" dirty="0" smtClean="0"/>
              <a:t>A low to middle income earner</a:t>
            </a:r>
          </a:p>
          <a:p>
            <a:pPr lvl="1">
              <a:spcBef>
                <a:spcPts val="0"/>
              </a:spcBef>
              <a:buSzPct val="60000"/>
              <a:buFont typeface="Wingdings" pitchFamily="2" charset="2"/>
              <a:buChar char="Ø"/>
            </a:pPr>
            <a:r>
              <a:rPr lang="en-US" dirty="0" smtClean="0"/>
              <a:t>A small business owner</a:t>
            </a:r>
          </a:p>
          <a:p>
            <a:pPr lvl="1">
              <a:spcBef>
                <a:spcPts val="0"/>
              </a:spcBef>
              <a:buSzPct val="60000"/>
              <a:buFont typeface="Wingdings" pitchFamily="2" charset="2"/>
              <a:buChar char="Ø"/>
            </a:pPr>
            <a:r>
              <a:rPr lang="en-US" dirty="0" smtClean="0"/>
              <a:t>An employee at a large company</a:t>
            </a:r>
          </a:p>
          <a:p>
            <a:pPr lvl="1">
              <a:spcBef>
                <a:spcPts val="0"/>
              </a:spcBef>
              <a:buSzPct val="60000"/>
              <a:buFont typeface="Wingdings" pitchFamily="2" charset="2"/>
              <a:buChar char="Ø"/>
            </a:pPr>
            <a:r>
              <a:rPr lang="en-US" dirty="0" smtClean="0"/>
              <a:t>An undocumented immigrant</a:t>
            </a:r>
          </a:p>
          <a:p>
            <a:pPr lvl="1">
              <a:spcBef>
                <a:spcPts val="0"/>
              </a:spcBef>
              <a:buSzPct val="60000"/>
              <a:buFont typeface="Wingdings" pitchFamily="2" charset="2"/>
              <a:buChar char="Ø"/>
            </a:pPr>
            <a:endParaRPr lang="en-US" sz="900" dirty="0" smtClean="0"/>
          </a:p>
          <a:p>
            <a:pPr>
              <a:spcBef>
                <a:spcPts val="0"/>
              </a:spcBef>
              <a:buSzPct val="60000"/>
              <a:buNone/>
            </a:pPr>
            <a:r>
              <a:rPr lang="en-US" dirty="0" smtClean="0"/>
              <a:t>Our focus today will be on the impact to business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WELLNESS INVESTMENTS</a:t>
            </a:r>
            <a:endParaRPr lang="en-US" dirty="0"/>
          </a:p>
        </p:txBody>
      </p:sp>
      <p:sp>
        <p:nvSpPr>
          <p:cNvPr id="3" name="Content Placeholder 2"/>
          <p:cNvSpPr>
            <a:spLocks noGrp="1"/>
          </p:cNvSpPr>
          <p:nvPr>
            <p:ph idx="1"/>
          </p:nvPr>
        </p:nvSpPr>
        <p:spPr>
          <a:xfrm>
            <a:off x="457200" y="1600200"/>
            <a:ext cx="8686800" cy="4525963"/>
          </a:xfrm>
        </p:spPr>
        <p:txBody>
          <a:bodyPr>
            <a:noAutofit/>
          </a:bodyPr>
          <a:lstStyle/>
          <a:p>
            <a:r>
              <a:rPr lang="en-US" sz="2800" dirty="0" smtClean="0"/>
              <a:t>The Affordable Care Act provides $11 billion to bolster and expand community health centers</a:t>
            </a:r>
          </a:p>
          <a:p>
            <a:r>
              <a:rPr lang="en-US" sz="2800" dirty="0" smtClean="0"/>
              <a:t>$1.5 billion will support major construction and renovation projects</a:t>
            </a:r>
          </a:p>
          <a:p>
            <a:r>
              <a:rPr lang="en-US" sz="2800" dirty="0" smtClean="0"/>
              <a:t>$9.5 billion will: </a:t>
            </a:r>
          </a:p>
          <a:p>
            <a:pPr lvl="1"/>
            <a:r>
              <a:rPr lang="en-US" dirty="0" smtClean="0"/>
              <a:t>Create new community health center sites in medically underserved areas; and</a:t>
            </a:r>
          </a:p>
          <a:p>
            <a:pPr lvl="1"/>
            <a:r>
              <a:rPr lang="en-US" dirty="0" smtClean="0"/>
              <a:t>Expand preventive and primary health care services, at existing community health center sites.</a:t>
            </a:r>
          </a:p>
          <a:p>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686800" cy="4525963"/>
          </a:xfrm>
        </p:spPr>
        <p:txBody>
          <a:bodyPr>
            <a:noAutofit/>
          </a:bodyPr>
          <a:lstStyle/>
          <a:p>
            <a:r>
              <a:rPr lang="en-US" sz="2000" dirty="0" smtClean="0"/>
              <a:t>States and communities are using Prevention Fund dollars to address chronic diseases – such as heart disease, cancer, stroke, and diabetes which are responsible for seven of 10 deaths among Americans each year  and account for 75% of the nation’s health spending. </a:t>
            </a:r>
          </a:p>
          <a:p>
            <a:r>
              <a:rPr lang="en-US" sz="2000" dirty="0" smtClean="0"/>
              <a:t>As a result of the Affordable Care Act, the Department of Health and Human Services has awarded more than $90.6 million to California organizations:</a:t>
            </a:r>
          </a:p>
          <a:p>
            <a:pPr lvl="1">
              <a:spcBef>
                <a:spcPts val="0"/>
              </a:spcBef>
              <a:buSzPct val="60000"/>
              <a:buFont typeface="Wingdings" pitchFamily="2" charset="2"/>
              <a:buChar char="Ø"/>
            </a:pPr>
            <a:r>
              <a:rPr lang="en-US" sz="2000" dirty="0" smtClean="0"/>
              <a:t>Community and State Prevention ($30,228,000). </a:t>
            </a:r>
          </a:p>
          <a:p>
            <a:pPr lvl="1">
              <a:spcBef>
                <a:spcPts val="0"/>
              </a:spcBef>
              <a:buSzPct val="60000"/>
              <a:buFont typeface="Wingdings" pitchFamily="2" charset="2"/>
              <a:buChar char="Ø"/>
            </a:pPr>
            <a:r>
              <a:rPr lang="en-US" sz="2000" dirty="0" smtClean="0"/>
              <a:t>Tobacco Use Prevention ($3,840,000). </a:t>
            </a:r>
          </a:p>
          <a:p>
            <a:pPr lvl="1">
              <a:spcBef>
                <a:spcPts val="0"/>
              </a:spcBef>
              <a:buSzPct val="60000"/>
              <a:buFont typeface="Wingdings" pitchFamily="2" charset="2"/>
              <a:buChar char="Ø"/>
            </a:pPr>
            <a:r>
              <a:rPr lang="en-US" sz="2000" dirty="0" smtClean="0"/>
              <a:t>Obesity Prevention and Fitness ($657,000)..</a:t>
            </a:r>
          </a:p>
          <a:p>
            <a:pPr lvl="1">
              <a:spcBef>
                <a:spcPts val="0"/>
              </a:spcBef>
              <a:buSzPct val="60000"/>
              <a:buFont typeface="Wingdings" pitchFamily="2" charset="2"/>
              <a:buChar char="Ø"/>
            </a:pPr>
            <a:r>
              <a:rPr lang="en-US" sz="2000" dirty="0" smtClean="0"/>
              <a:t>Access to Critical Wellness and Preventive Health Services ($1,270,000).</a:t>
            </a:r>
          </a:p>
          <a:p>
            <a:pPr lvl="1">
              <a:spcBef>
                <a:spcPts val="0"/>
              </a:spcBef>
              <a:buSzPct val="60000"/>
              <a:buFont typeface="Wingdings" pitchFamily="2" charset="2"/>
              <a:buChar char="Ø"/>
            </a:pPr>
            <a:r>
              <a:rPr lang="en-US" sz="2000" dirty="0" smtClean="0"/>
              <a:t>Behavioral Health Screening  ($7,277,000). </a:t>
            </a:r>
          </a:p>
          <a:p>
            <a:pPr lvl="1">
              <a:spcBef>
                <a:spcPts val="0"/>
              </a:spcBef>
              <a:buSzPct val="60000"/>
              <a:buFont typeface="Wingdings" pitchFamily="2" charset="2"/>
              <a:buChar char="Ø"/>
            </a:pPr>
            <a:r>
              <a:rPr lang="en-US" sz="2000" dirty="0" smtClean="0"/>
              <a:t>HIV/AIDS Prevention ($3,161,000). </a:t>
            </a:r>
          </a:p>
          <a:p>
            <a:pPr lvl="1">
              <a:spcBef>
                <a:spcPts val="0"/>
              </a:spcBef>
              <a:buSzPct val="60000"/>
              <a:buFont typeface="Wingdings" pitchFamily="2" charset="2"/>
              <a:buChar char="Ø"/>
            </a:pPr>
            <a:r>
              <a:rPr lang="en-US" sz="2000" dirty="0" smtClean="0"/>
              <a:t>Public Health Workforce Training ($29,056,000). </a:t>
            </a:r>
          </a:p>
          <a:p>
            <a:pPr lvl="1">
              <a:spcBef>
                <a:spcPts val="0"/>
              </a:spcBef>
              <a:buSzPct val="60000"/>
              <a:buFont typeface="Wingdings" pitchFamily="2" charset="2"/>
              <a:buChar char="Ø"/>
            </a:pPr>
            <a:r>
              <a:rPr lang="en-US" sz="2000" dirty="0" smtClean="0"/>
              <a:t>Detection and Response Capacity ($2,944,000). </a:t>
            </a:r>
          </a:p>
          <a:p>
            <a:pPr lvl="1">
              <a:spcBef>
                <a:spcPts val="0"/>
              </a:spcBef>
              <a:buSzPct val="60000"/>
              <a:buFont typeface="Wingdings" pitchFamily="2" charset="2"/>
              <a:buChar char="Ø"/>
            </a:pPr>
            <a:r>
              <a:rPr lang="en-US" sz="2000" dirty="0" smtClean="0"/>
              <a:t>Public Health Infrastructure ($6,257,000).</a:t>
            </a:r>
          </a:p>
          <a:p>
            <a:pPr lvl="1">
              <a:spcBef>
                <a:spcPts val="0"/>
              </a:spcBef>
              <a:buSzPct val="60000"/>
              <a:buFont typeface="Wingdings" pitchFamily="2" charset="2"/>
              <a:buChar char="Ø"/>
            </a:pPr>
            <a:r>
              <a:rPr lang="en-US" sz="2000" dirty="0" smtClean="0"/>
              <a:t>Prevention Research ($4,818,000)</a:t>
            </a:r>
          </a:p>
          <a:p>
            <a:pPr lvl="1">
              <a:spcBef>
                <a:spcPts val="0"/>
              </a:spcBef>
              <a:buSzPct val="60000"/>
              <a:buFont typeface="Wingdings" pitchFamily="2" charset="2"/>
              <a:buChar char="Ø"/>
            </a:pPr>
            <a:r>
              <a:rPr lang="en-US" sz="2000" dirty="0" smtClean="0"/>
              <a:t>Health Care Data Analysis and Planning ($1,099,000)</a:t>
            </a:r>
          </a:p>
          <a:p>
            <a:pPr lvl="0">
              <a:buNone/>
            </a:pPr>
            <a:r>
              <a:rPr lang="en-US" sz="2000" dirty="0" smtClean="0"/>
              <a:t>.</a:t>
            </a:r>
          </a:p>
          <a:p>
            <a:endParaRPr lang="en-US" sz="2000" dirty="0"/>
          </a:p>
        </p:txBody>
      </p:sp>
      <p:sp>
        <p:nvSpPr>
          <p:cNvPr id="5" name="Title 1"/>
          <p:cNvSpPr>
            <a:spLocks noGrp="1"/>
          </p:cNvSpPr>
          <p:nvPr>
            <p:ph type="title"/>
          </p:nvPr>
        </p:nvSpPr>
        <p:spPr>
          <a:xfrm>
            <a:off x="0" y="0"/>
            <a:ext cx="9144000" cy="1143000"/>
          </a:xfrm>
        </p:spPr>
        <p:txBody>
          <a:bodyPr>
            <a:noAutofit/>
          </a:bodyPr>
          <a:lstStyle/>
          <a:p>
            <a:r>
              <a:rPr lang="en-US" dirty="0" smtClean="0"/>
              <a:t>WELLNESS INVESTMENTS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INVESTMENTS</a:t>
            </a:r>
            <a:endParaRPr lang="en-US" dirty="0"/>
          </a:p>
        </p:txBody>
      </p:sp>
      <p:sp>
        <p:nvSpPr>
          <p:cNvPr id="3" name="Content Placeholder 2"/>
          <p:cNvSpPr>
            <a:spLocks noGrp="1"/>
          </p:cNvSpPr>
          <p:nvPr>
            <p:ph idx="1"/>
          </p:nvPr>
        </p:nvSpPr>
        <p:spPr/>
        <p:txBody>
          <a:bodyPr/>
          <a:lstStyle/>
          <a:p>
            <a:r>
              <a:rPr lang="en-US" dirty="0" smtClean="0"/>
              <a:t>The law establishes a new Center for Medicare &amp; Medicaid Innovation that will begin testing new ways of delivering care to patients.</a:t>
            </a:r>
          </a:p>
          <a:p>
            <a:r>
              <a:rPr lang="en-US" dirty="0" smtClean="0"/>
              <a:t>These new methods are intended to improve the quality of care and reduce the rate of growth in costs for Medicare, Medicaid, and the Children’s Health Insurance Program (CHIP).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IMPLICATIONS </a:t>
            </a:r>
            <a:endParaRPr lang="en-US" dirty="0"/>
          </a:p>
        </p:txBody>
      </p:sp>
      <p:sp>
        <p:nvSpPr>
          <p:cNvPr id="3" name="Content Placeholder 2"/>
          <p:cNvSpPr>
            <a:spLocks noGrp="1"/>
          </p:cNvSpPr>
          <p:nvPr>
            <p:ph idx="1"/>
          </p:nvPr>
        </p:nvSpPr>
        <p:spPr/>
        <p:txBody>
          <a:bodyPr/>
          <a:lstStyle/>
          <a:p>
            <a:pPr>
              <a:buNone/>
            </a:pPr>
            <a:r>
              <a:rPr lang="en-US" dirty="0" smtClean="0">
                <a:solidFill>
                  <a:srgbClr val="FF0000"/>
                </a:solidFill>
              </a:rPr>
              <a:t>	</a:t>
            </a:r>
            <a:r>
              <a:rPr lang="en-US" b="1" dirty="0" smtClean="0"/>
              <a:t>It Depends</a:t>
            </a:r>
          </a:p>
          <a:p>
            <a:r>
              <a:rPr lang="en-US" dirty="0" smtClean="0"/>
              <a:t>Much of the Act depends on the year in question and the size of the employer</a:t>
            </a:r>
          </a:p>
          <a:p>
            <a:r>
              <a:rPr lang="en-US" dirty="0" smtClean="0"/>
              <a:t>As a result we have made an effort to highlight the year when a particular provision becomes effective and what size employer will be obligated to meet the regulation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BUSINESS IMPLICATIONS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Tax Credit</a:t>
            </a:r>
          </a:p>
          <a:p>
            <a:r>
              <a:rPr lang="en-US" dirty="0" smtClean="0"/>
              <a:t>If your </a:t>
            </a:r>
            <a:r>
              <a:rPr lang="en-US" b="1" dirty="0" smtClean="0"/>
              <a:t>company has no more than 25 employees</a:t>
            </a:r>
            <a:r>
              <a:rPr lang="en-US" dirty="0" smtClean="0"/>
              <a:t>, provides health insurance, pays less than $50,000 in average annual wages, and contributes at least 50% of the single coverage premium for enrolled employees, you may qualify for a tax credit of up to 35% (up to 25% for non-profits) to offset the cost of your insurance premiums.</a:t>
            </a:r>
            <a:endParaRPr lang="en-US" dirty="0" smtClean="0">
              <a:solidFill>
                <a:srgbClr val="FF0000"/>
              </a:solidFill>
            </a:endParaRPr>
          </a:p>
          <a:p>
            <a:pPr lvl="1"/>
            <a:endParaRPr 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5762</TotalTime>
  <Words>2972</Words>
  <Application>Microsoft Office PowerPoint</Application>
  <PresentationFormat>On-screen Show (4:3)</PresentationFormat>
  <Paragraphs>245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TODAY’S FOCUS </vt:lpstr>
      <vt:lpstr>OVERVIEW</vt:lpstr>
      <vt:lpstr>OVERVIEW</vt:lpstr>
      <vt:lpstr>WELLNESS INVESTMENTS</vt:lpstr>
      <vt:lpstr>WELLNESS INVESTMENTS</vt:lpstr>
      <vt:lpstr>WELLNESS INVESTMENTS</vt:lpstr>
      <vt:lpstr>BUSINESS IMPLICATIONS </vt:lpstr>
      <vt:lpstr>BUSINESS IMPLICATIONS </vt:lpstr>
      <vt:lpstr>BUSINESS IMPLICATIONS </vt:lpstr>
      <vt:lpstr>BUSINESS IMPLICATIONS </vt:lpstr>
      <vt:lpstr>BUSINESS IMPLICATIONS</vt:lpstr>
      <vt:lpstr>2012 IMPLICATIONS</vt:lpstr>
      <vt:lpstr>2012 IMPLICATIONS</vt:lpstr>
      <vt:lpstr>2012 IMPLICATIONS</vt:lpstr>
      <vt:lpstr>2012 IMPLICATIONS</vt:lpstr>
      <vt:lpstr>2013 IMPLICATIONS</vt:lpstr>
      <vt:lpstr>2014 IMPLICATIONS</vt:lpstr>
      <vt:lpstr>2014 IMPLICATIONS</vt:lpstr>
      <vt:lpstr>2014 IMPLICATIONS</vt:lpstr>
      <vt:lpstr>2014 IMPLICATIONS</vt:lpstr>
      <vt:lpstr>2014 IMPLICATIONS</vt:lpstr>
      <vt:lpstr>2014 IMPLICATIONS</vt:lpstr>
      <vt:lpstr>2014 IMPLICATIONS</vt:lpstr>
      <vt:lpstr>2014 IMPLICATIONS</vt:lpstr>
      <vt:lpstr>TAXES AND PENALTIES</vt:lpstr>
      <vt:lpstr>TAXES AND PENALTIES</vt:lpstr>
      <vt:lpstr>TAXES AND PENALTIES</vt:lpstr>
      <vt:lpstr>PowerPoint Presentation</vt:lpstr>
      <vt:lpstr>PowerPoint Presentation</vt:lpstr>
      <vt:lpstr>BENEFIT COMPLIANCE RISKS</vt:lpstr>
      <vt:lpstr>BENEFIT COMPLIANCE RISKS</vt:lpstr>
      <vt:lpstr>BENEFIT COMPLIANCE RISKS </vt:lpstr>
      <vt:lpstr>BENEFIT COMPLIANCE RISKS </vt:lpstr>
      <vt:lpstr>BENEFIT COMPLIANCE RISKS </vt:lpstr>
      <vt:lpstr>BENEFIT COMPLIANCE RISKS</vt:lpstr>
      <vt:lpstr>BENEFIT COMPLIANCE RISKS</vt:lpstr>
      <vt:lpstr>ONGOING IMPLICATIONS</vt:lpstr>
      <vt:lpstr>NEXT STEPS</vt:lpstr>
      <vt:lpstr>QUESTIONS</vt:lpstr>
    </vt:vector>
  </TitlesOfParts>
  <Company>Owner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Pqtient Protection and the </dc:title>
  <dc:creator>Owner</dc:creator>
  <cp:lastModifiedBy>Michael</cp:lastModifiedBy>
  <cp:revision>110</cp:revision>
  <dcterms:created xsi:type="dcterms:W3CDTF">2012-07-20T19:36:36Z</dcterms:created>
  <dcterms:modified xsi:type="dcterms:W3CDTF">2012-09-24T22:06:48Z</dcterms:modified>
</cp:coreProperties>
</file>